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6ec96afa88474739" /><Relationship Type="http://schemas.openxmlformats.org/officeDocument/2006/relationships/extended-properties" Target="/docProps/app.xml" Id="R694bd1e195d74610" /><Relationship Type="http://schemas.openxmlformats.org/officeDocument/2006/relationships/officeDocument" Target="/ppt/presentation.xml" Id="R5457dd1089c140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9e05d126f4a19"/>
  </p:sldMasterIdLst>
  <p:notesMasterIdLst>
    <p:notesMasterId xmlns:r="http://schemas.openxmlformats.org/officeDocument/2006/relationships" r:id="R65936ed6ea294b63"/>
  </p:notesMasterIdLst>
  <p:sldIdLst>
    <p:sldId xmlns:r="http://schemas.openxmlformats.org/officeDocument/2006/relationships" id="256" r:id="R755ac72ab7eb4bec"/>
    <p:sldId xmlns:r="http://schemas.openxmlformats.org/officeDocument/2006/relationships" id="257" r:id="R972e09cc46c3485f"/>
    <p:sldId xmlns:r="http://schemas.openxmlformats.org/officeDocument/2006/relationships" id="258" r:id="Rc02a5416ad534003"/>
    <p:sldId xmlns:r="http://schemas.openxmlformats.org/officeDocument/2006/relationships" id="259" r:id="R967d33443b1742d2"/>
    <p:sldId xmlns:r="http://schemas.openxmlformats.org/officeDocument/2006/relationships" id="260" r:id="Rd34c3bd81bff42e5"/>
    <p:sldId xmlns:r="http://schemas.openxmlformats.org/officeDocument/2006/relationships" id="261" r:id="R808073fac8ca4fe6"/>
    <p:sldId xmlns:r="http://schemas.openxmlformats.org/officeDocument/2006/relationships" id="262" r:id="Rb81637566f4f465f"/>
    <p:sldId xmlns:r="http://schemas.openxmlformats.org/officeDocument/2006/relationships" id="263" r:id="Rf824ebbd092f4340"/>
    <p:sldId xmlns:r="http://schemas.openxmlformats.org/officeDocument/2006/relationships" id="264" r:id="R04a0f3583f8f436f"/>
    <p:sldId xmlns:r="http://schemas.openxmlformats.org/officeDocument/2006/relationships" id="265" r:id="R40ed191b64724a85"/>
    <p:sldId xmlns:r="http://schemas.openxmlformats.org/officeDocument/2006/relationships" id="266" r:id="R25e73f756db04cf8"/>
    <p:sldId xmlns:r="http://schemas.openxmlformats.org/officeDocument/2006/relationships" id="267" r:id="R2c8884f78268492e"/>
    <p:sldId xmlns:r="http://schemas.openxmlformats.org/officeDocument/2006/relationships" id="268" r:id="R1b5759f6cec743d5"/>
    <p:sldId xmlns:r="http://schemas.openxmlformats.org/officeDocument/2006/relationships" id="269" r:id="R06f2a203cedc45a7"/>
    <p:sldId xmlns:r="http://schemas.openxmlformats.org/officeDocument/2006/relationships" id="270" r:id="Rf06cd9ec23af45d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c5274db586b404c" /><Relationship Type="http://schemas.openxmlformats.org/officeDocument/2006/relationships/slideMaster" Target="/ppt/slideMasters/slideMaster1.xml" Id="R3249e05d126f4a19" /><Relationship Type="http://schemas.openxmlformats.org/officeDocument/2006/relationships/notesMaster" Target="/ppt/notesMasters/notesMaster1.xml" Id="R65936ed6ea294b63" /><Relationship Type="http://schemas.openxmlformats.org/officeDocument/2006/relationships/presProps" Target="/ppt/presProps.xml" Id="R802c63b4ed3c40cf" /><Relationship Type="http://schemas.openxmlformats.org/officeDocument/2006/relationships/tableStyles" Target="/ppt/tableStyles.xml" Id="R171c63dfb5ad4f6a" /><Relationship Type="http://schemas.openxmlformats.org/officeDocument/2006/relationships/slide" Target="/ppt/slides/slide1.xml" Id="R755ac72ab7eb4bec" /><Relationship Type="http://schemas.openxmlformats.org/officeDocument/2006/relationships/slide" Target="/ppt/slides/slide2.xml" Id="R972e09cc46c3485f" /><Relationship Type="http://schemas.openxmlformats.org/officeDocument/2006/relationships/slide" Target="/ppt/slides/slide3.xml" Id="Rc02a5416ad534003" /><Relationship Type="http://schemas.openxmlformats.org/officeDocument/2006/relationships/slide" Target="/ppt/slides/slide4.xml" Id="R967d33443b1742d2" /><Relationship Type="http://schemas.openxmlformats.org/officeDocument/2006/relationships/slide" Target="/ppt/slides/slide5.xml" Id="Rd34c3bd81bff42e5" /><Relationship Type="http://schemas.openxmlformats.org/officeDocument/2006/relationships/slide" Target="/ppt/slides/slide6.xml" Id="R808073fac8ca4fe6" /><Relationship Type="http://schemas.openxmlformats.org/officeDocument/2006/relationships/slide" Target="/ppt/slides/slide7.xml" Id="Rb81637566f4f465f" /><Relationship Type="http://schemas.openxmlformats.org/officeDocument/2006/relationships/slide" Target="/ppt/slides/slide8.xml" Id="Rf824ebbd092f4340" /><Relationship Type="http://schemas.openxmlformats.org/officeDocument/2006/relationships/slide" Target="/ppt/slides/slide9.xml" Id="R04a0f3583f8f436f" /><Relationship Type="http://schemas.openxmlformats.org/officeDocument/2006/relationships/slide" Target="/ppt/slides/slide10.xml" Id="R40ed191b64724a85" /><Relationship Type="http://schemas.openxmlformats.org/officeDocument/2006/relationships/slide" Target="/ppt/slides/slide11.xml" Id="R25e73f756db04cf8" /><Relationship Type="http://schemas.openxmlformats.org/officeDocument/2006/relationships/slide" Target="/ppt/slides/slide12.xml" Id="R2c8884f78268492e" /><Relationship Type="http://schemas.openxmlformats.org/officeDocument/2006/relationships/slide" Target="/ppt/slides/slide13.xml" Id="R1b5759f6cec743d5" /><Relationship Type="http://schemas.openxmlformats.org/officeDocument/2006/relationships/slide" Target="/ppt/slides/slide14.xml" Id="R06f2a203cedc45a7" /><Relationship Type="http://schemas.openxmlformats.org/officeDocument/2006/relationships/slide" Target="/ppt/slides/slide15.xml" Id="Rf06cd9ec23af45d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87e7c3ebcdf4882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e59ba63558c4bdd" /><Relationship Type="http://schemas.openxmlformats.org/officeDocument/2006/relationships/notesMaster" Target="/ppt/notesMasters/notesMaster1.xml" Id="R97a1859aba7c42b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81b05ebb1534f06" /><Relationship Type="http://schemas.openxmlformats.org/officeDocument/2006/relationships/notesMaster" Target="/ppt/notesMasters/notesMaster1.xml" Id="R7f170ffb3f714a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05a022b5ec44439" /><Relationship Type="http://schemas.openxmlformats.org/officeDocument/2006/relationships/notesMaster" Target="/ppt/notesMasters/notesMaster1.xml" Id="R0d17aac89ca6447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cad0d3cc5344793" /><Relationship Type="http://schemas.openxmlformats.org/officeDocument/2006/relationships/notesMaster" Target="/ppt/notesMasters/notesMaster1.xml" Id="Rccfc19d9efb046c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9b16677a0834bf9" /><Relationship Type="http://schemas.openxmlformats.org/officeDocument/2006/relationships/notesMaster" Target="/ppt/notesMasters/notesMaster1.xml" Id="Rc189088b86204e7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9f40072255d4188" /><Relationship Type="http://schemas.openxmlformats.org/officeDocument/2006/relationships/notesMaster" Target="/ppt/notesMasters/notesMaster1.xml" Id="R1cd8ae9ad42342e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caa367da362448b" /><Relationship Type="http://schemas.openxmlformats.org/officeDocument/2006/relationships/notesMaster" Target="/ppt/notesMasters/notesMaster1.xml" Id="R8a9c91c5b1864ec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00968b7179c4be0" /><Relationship Type="http://schemas.openxmlformats.org/officeDocument/2006/relationships/notesMaster" Target="/ppt/notesMasters/notesMaster1.xml" Id="R9e81cb06814c462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c3e79b630a4492c" /><Relationship Type="http://schemas.openxmlformats.org/officeDocument/2006/relationships/notesMaster" Target="/ppt/notesMasters/notesMaster1.xml" Id="R73c365ed6bf14dc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e5255a2a7234e1a" /><Relationship Type="http://schemas.openxmlformats.org/officeDocument/2006/relationships/notesMaster" Target="/ppt/notesMasters/notesMaster1.xml" Id="R0f35ccc01e8d4ac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f4f4270d04e446b" /><Relationship Type="http://schemas.openxmlformats.org/officeDocument/2006/relationships/notesMaster" Target="/ppt/notesMasters/notesMaster1.xml" Id="R7380a509dc46482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8bf0fc8f88a419d" /><Relationship Type="http://schemas.openxmlformats.org/officeDocument/2006/relationships/notesMaster" Target="/ppt/notesMasters/notesMaster1.xml" Id="Readb4d3f101049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ebecdf2d6c9491b" /><Relationship Type="http://schemas.openxmlformats.org/officeDocument/2006/relationships/notesMaster" Target="/ppt/notesMasters/notesMaster1.xml" Id="R57b7b224c78e428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0fd95e3814d4864" /><Relationship Type="http://schemas.openxmlformats.org/officeDocument/2006/relationships/notesMaster" Target="/ppt/notesMasters/notesMaster1.xml" Id="R685dcf9bc1134e2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572ad526ff34fa6" /><Relationship Type="http://schemas.openxmlformats.org/officeDocument/2006/relationships/notesMaster" Target="/ppt/notesMasters/notesMaster1.xml" Id="R427efa34c721475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- https://www.marposs.com/media/28180/d-1/t-file/Whitepaper.pdf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https://www.jstage.jst.go.jp/article/vss/67/12/67_20181379/_article/-char/en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https://www.marposs.com/eng/product/leak-testing-for-electrolyte-tracing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- https://www.hirays.com/en/jishubaodaoen/4119.html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https://patents.google.com/patent/US20230253632A1/en</a:t>
            </a:r>
          </a:p>
          <a:p xmlns:a="http://schemas.openxmlformats.org/drawingml/2006/main">
            <a:r>
              <a:t>- https://patents.google.com/patent/US12315892B2/en</a:t>
            </a:r>
          </a:p>
          <a:p xmlns:a="http://schemas.openxmlformats.org/drawingml/2006/main">
            <a:r>
              <a:t>- https://patents.google.com/patent/US6479294B1/en</a:t>
            </a:r>
          </a:p>
          <a:p xmlns:a="http://schemas.openxmlformats.org/drawingml/2006/main">
            <a:r>
              <a:t>- https://patents.google.com/patent/US20240387883A1/en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https://leaklab.ru/services/ispytaniya-na-germetichnosti/laboratoriya-kontrolya-germetichnosti/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- https://saemobilus.sae.org/papers/methods-leak-testing-lithium-ion-batteries-assure-quality-proposed-rejection-limit-standards-2020-01-0448</a:t>
            </a:r>
          </a:p>
          <a:p xmlns:a="http://schemas.openxmlformats.org/drawingml/2006/main">
            <a:r>
              <a:t>- https://zpxb.xml-journal.net/en/article/doi/10.7538/zpxb.2024.0126</a:t>
            </a:r>
          </a:p>
          <a:p xmlns:a="http://schemas.openxmlformats.org/drawingml/2006/main">
            <a:r>
              <a:t>- https://webbook.nist.gov/cgi/cbook.cgi?ID=C616386&amp;Mask=2780&amp;Units=SI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https://leaklab.ru/contacts/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https://www.jstage.jst.go.jp/article/vss/67/12/67_20181385/_article/-char/en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https://webbook.nist.gov/cgi/cbook.cgi?ID=C616386&amp;Mask=2780&amp;Units=SI</a:t>
            </a:r>
          </a:p>
          <a:p xmlns:a="http://schemas.openxmlformats.org/drawingml/2006/main">
            <a:r>
              <a:t>- https://www.marposs.com/media/28180/d-1/t-file/Whitepaper.pdf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- https://zpxb.xml-journal.net/en/article/doi/10.7538/zpxb.2024.0126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- https://www.marposs.com/media/28180/d-1/t-file/Whitepaper.pdf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https://www.marposs.com/eng/application/leak-testing-sealed-battery-cells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https://www.marposs.com/media/28180/d-1/t-file/Whitepaper.pdf</a:t>
            </a:r>
          </a:p>
          <a:p xmlns:a="http://schemas.openxmlformats.org/drawingml/2006/main">
            <a:r>
              <a:t>- https://www.inficon.com/en/news/five-important-facts-for-direct-electrolyte-leak-testing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https://www.jstage.jst.go.jp/article/vss/67/12/67_20181379/_article/-char/en</a:t>
            </a:r>
          </a:p>
          <a:p xmlns:a="http://schemas.openxmlformats.org/drawingml/2006/main">
            <a:r>
              <a:t>- https://www.marposs.com/media/28180/d-1/t-file/Whitepaper.pdf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https://saemobilus.sae.org/papers/methods-leak-testing-lithium-ion-batteries-assure-quality-proposed-rejection-limit-standards-2020-01-0448</a:t>
            </a:r>
          </a:p>
          <a:p xmlns:a="http://schemas.openxmlformats.org/drawingml/2006/main">
            <a:r>
              <a:t>- https://www.jstage.jst.go.jp/article/vss/67/12/67_20181384/_article/-char/en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e29b687084c1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7e3f53fbb7e4971" /><Relationship Type="http://schemas.openxmlformats.org/officeDocument/2006/relationships/slideLayout" Target="/ppt/slideLayouts/slideLayout1.xml" Id="Re2e2c3f07d2e4d3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2c3f07d2e4d3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6afd56c004a0c" /><Relationship Type="http://schemas.openxmlformats.org/officeDocument/2006/relationships/image" Target="/ppt/media/image.png" Id="R5dbd8ba910c74202" /><Relationship Type="http://schemas.openxmlformats.org/officeDocument/2006/relationships/notesSlide" Target="/ppt/notesSlides/notesSlide1.xml" Id="Rb587d715db934c9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872aaa9464bd0" /><Relationship Type="http://schemas.openxmlformats.org/officeDocument/2006/relationships/notesSlide" Target="/ppt/notesSlides/notesSlide10.xml" Id="R828156b2566941c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8c3b600e34c8f" /><Relationship Type="http://schemas.openxmlformats.org/officeDocument/2006/relationships/notesSlide" Target="/ppt/notesSlides/notesSlide11.xml" Id="R9642da041b19447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354afca9047c6" /><Relationship Type="http://schemas.openxmlformats.org/officeDocument/2006/relationships/notesSlide" Target="/ppt/notesSlides/notesSlide12.xml" Id="R38d84994bd4243d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475ca9f9848e9" /><Relationship Type="http://schemas.openxmlformats.org/officeDocument/2006/relationships/notesSlide" Target="/ppt/notesSlides/notesSlide13.xml" Id="R3b8a8ab36ec343dc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7d4db43284c27" /><Relationship Type="http://schemas.openxmlformats.org/officeDocument/2006/relationships/notesSlide" Target="/ppt/notesSlides/notesSlide14.xml" Id="Rbd34c95cd25e420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e3a247e764068" /><Relationship Type="http://schemas.openxmlformats.org/officeDocument/2006/relationships/notesSlide" Target="/ppt/notesSlides/notesSlide15.xml" Id="R85a199b97bd2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8f42648634d56" /><Relationship Type="http://schemas.openxmlformats.org/officeDocument/2006/relationships/notesSlide" Target="/ppt/notesSlides/notesSlide2.xml" Id="R39fe93a05fea42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4812953e644fc" /><Relationship Type="http://schemas.openxmlformats.org/officeDocument/2006/relationships/notesSlide" Target="/ppt/notesSlides/notesSlide3.xml" Id="Ra4a30a3abfbe46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5e680570428b" /><Relationship Type="http://schemas.openxmlformats.org/officeDocument/2006/relationships/notesSlide" Target="/ppt/notesSlides/notesSlide4.xml" Id="Rc4738d8ec7964a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38787dd5445a9" /><Relationship Type="http://schemas.openxmlformats.org/officeDocument/2006/relationships/notesSlide" Target="/ppt/notesSlides/notesSlide5.xml" Id="Rc5971891554a4b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1207bc432425a" /><Relationship Type="http://schemas.openxmlformats.org/officeDocument/2006/relationships/notesSlide" Target="/ppt/notesSlides/notesSlide6.xml" Id="Rbe056e7ffc104c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e8d293e44438" /><Relationship Type="http://schemas.openxmlformats.org/officeDocument/2006/relationships/notesSlide" Target="/ppt/notesSlides/notesSlide7.xml" Id="R7ebecec2fe6a4507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f2c575cff4bbd" /><Relationship Type="http://schemas.openxmlformats.org/officeDocument/2006/relationships/notesSlide" Target="/ppt/notesSlides/notesSlide8.xml" Id="R3362e992c71b4ad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645d71f6f4c79" /><Relationship Type="http://schemas.openxmlformats.org/officeDocument/2006/relationships/notesSlide" Target="/ppt/notesSlides/notesSlide9.xml" Id="R41e3ab68963f4b8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73B5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dbd8ba910c74202"/>
          <a:srcRect xmlns:a="http://schemas.openxmlformats.org/drawingml/2006/main" l="20297" t="0" r="2029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3000" y="0"/>
            <a:ext cx="7239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C687D2-CCAE-43DE-B2BA-58CCA819A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57212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8A6E98-0E3D-4A8B-97A7-D3EECD9E9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1257300" cy="2857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60B8EFC-31BC-4C1E-9C42-CD25272BB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609600"/>
            <a:ext cx="1066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9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ТЕХНИЧЕСКИЙ ДЕК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D4EE9A-0B1C-4DEF-B770-226393334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38250"/>
            <a:ext cx="447675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Прямой контроль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паров электролита</a:t>
            </a:r>
          </a:p>
          <a:p xmlns:a="http://schemas.openxmlformats.org/drawingml/2006/main">
            <a:pPr algn="l">
              <a:lnSpc>
                <a:spcPct val="102000"/>
              </a:lnSpc>
              <a:buNone/>
              <a:defRPr sz="36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6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 помощью QMS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0C8298-28C9-44F6-B771-4CEBCCF59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90950"/>
            <a:ext cx="4095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Методика, метрология и программа валидации для литий-ионных ячеек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AD4D832-1DB3-4EB6-8242-1BC1465E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4095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B8D8E6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B8D8E6"/>
                </a:solidFill>
                <a:latin typeface="Aptos"/>
                <a:ea typeface="Aptos"/>
                <a:cs typeface="Aptos"/>
              </a:rPr>
              <a:t>Без добавления гелия на этапе прямого контроля · DMC / EMC / DEC · вакуумная камера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C6F880-4889-47A2-93E6-7D1CF369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62700"/>
            <a:ext cx="1524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ЛИКЛАБ</a:t>
            </a:r>
          </a:p>
        </p:txBody>
      </p:sp>
    </p:spTree>
    <p:extLst>
      <p:ext uri="{BB962C8B-B14F-4D97-AF65-F5344CB8AC3E}">
        <p14:creationId xmlns:p14="http://schemas.microsoft.com/office/powerpoint/2010/main" val="7203079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917E98C-8643-40B0-B8CD-515D20E95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27E5AE-F339-4000-8462-E3FD279A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Выбор метода зависит от этапа производства и физики дефекта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032F09A-7324-4693-ABDC-F52E1F417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CFF293-5D77-4FF4-9216-427CF1E23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2381250" cy="38290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AD2968-C961-406F-B41D-EBF16EB07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2381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9366E9-AFD6-47E9-A097-7DFB035CF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097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Прямые пары + QMS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AB7F6E-818A-4BF2-9249-F0985A2E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479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Сильная сторона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66836D-20FC-4F7B-91C3-67B7ED6BB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099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Готовые заполненные ячейки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BE9713-6C04-48E9-82B9-4D584E704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0386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Ограничение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5372FB-3785-420A-B41B-7A09BB25A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400550"/>
            <a:ext cx="2000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Фон, память, рецептура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83E3F1-317E-4476-A721-1FAEE2715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76400"/>
            <a:ext cx="2381250" cy="38290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D0EC06-C874-438E-BFFF-69E633F00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676400"/>
            <a:ext cx="2381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01ADAB-8844-4708-9DFA-50DEB9F0B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8097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Гелиевый трассер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F556A2-E752-4631-B136-5709E9A3FB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6479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Сильная сторона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B862B66-DB3F-4537-A248-6DEB1098C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0099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Компоненты и узлы с трассером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C3703C2-A5C1-4257-8B3C-A467618AD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0386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Ограничение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EE510EF-B4F9-422B-A865-C2C0320D5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400550"/>
            <a:ext cx="2000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Нужен ввод/накопление гелия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D0559F-3E10-4CD7-9141-CD3641CFE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76400"/>
            <a:ext cx="2381250" cy="38290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A7D4C7-03C8-4CF0-AE5E-09993C794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676400"/>
            <a:ext cx="2381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5EA5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A76F9BD-E097-452C-BEDA-57D1A6813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8097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Падение давления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F2B9A6-FF7A-4434-939A-C36B7FB4A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6479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Сильная сторона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B5D9BF-A2F9-4E50-96D7-1348D3FB6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099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Крупные и средние течи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205212-33E9-4FEA-B7D9-C1C1CD7C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0386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Ограничение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2FE44FB-704F-412A-9251-AA669995A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400550"/>
            <a:ext cx="2000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Ограниченная химическая селективность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366AC5-D6E1-4B9A-95D9-2D08B4C03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76400"/>
            <a:ext cx="2381250" cy="382905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C7ED31-40D9-4C6F-BF2F-56664352D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76400"/>
            <a:ext cx="23812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E88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596029-5CCE-411B-B926-4116C3116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809750"/>
            <a:ext cx="20764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Сниффер / GC-MS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D95A32B-FC1A-4D3F-9259-1CA2FD490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4795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Сильная сторона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C7C91D5-45C0-4C40-A440-E4F3113C6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009900"/>
            <a:ext cx="2000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Локализация и химический анализ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AB1FB76-2F2C-4592-B688-B625DC9AA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038600"/>
            <a:ext cx="2000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Ограничение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D7D031-A672-47BC-84CF-5A6497124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400550"/>
            <a:ext cx="20002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Более длинный цикл или ручной обход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DD789D-B01D-43B7-9661-4EF92970E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72150"/>
            <a:ext cx="10668000" cy="400050"/>
          </a:xfrm>
          <a:prstGeom xmlns:a="http://schemas.openxmlformats.org/drawingml/2006/main" prst="roundRect">
            <a:avLst>
              <a:gd name="adj" fmla="val 11905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0B6798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1ADFAE-9816-453E-B3BA-A0E58B06B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848350"/>
            <a:ext cx="10325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На практике технологическая цепочка может сочетать несколько методов, а не выбирать один «победитель».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614D459-650F-49E7-8A10-AD5EAF4C0C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6F7F315-94A4-457E-B7D2-020FC2355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73776216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DEF7D07-5010-4340-8899-CEF7BECE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ECCD10-6497-4600-BB35-8260D2858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До закупки установки нужно получить ответы на восемь вопросов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C85F7E-D477-41BD-9233-8249FCF99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C21F09E-DC86-4DD1-975D-72394ED00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EE75F0-6275-4DBD-9A0F-0E777FAF9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809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F445923-138E-401C-82B3-F78C6D2E3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17526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доказана независимость сигнала от фонового m/z?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59926F-24C3-4835-ACF5-5005D6212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5811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AD24E39-0242-438B-AA90-C50BF7887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18097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70D98F-8CB2-49BC-A4C6-A17159B6D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7526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Какие маркерные и подтверждающие каналы используются?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9175FCF-57EB-4948-9CDF-C313930FF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8C7EB56-2CFA-4605-A26D-4D651A86E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8765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21AD3B-9D65-4D3C-A1FB-CA36003F8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8194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выполняется и документируется калибровка?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1348FF-CA45-465B-8F89-CEF2D4838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479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39F43C-CC61-42B7-A729-A2C1EB0EC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765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A16665C-42B8-42C2-8583-BF8C94FF9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8194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система выявляет грубую течь до подключения QMS?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1251E8-849B-4F77-9F3B-063F1B137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6F0A3BC-7EF2-446D-9758-1450686F0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8525EA-64D9-40D8-8D07-6FFB7ADAC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8862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контролируются температура и время выдержки?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F61E6F-D591-4FF9-A544-DE0AE4663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147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1BF1D6-9236-4E8D-85C9-C3E43264F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9433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8A5078-0933-4BE3-B5EC-B9CD37C93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8862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измеряется восстановление после высокой нагрузки?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BF761F-6715-44C1-849D-540254342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815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C9115BD-71C4-4314-8979-6C1A7A71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101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33DFA8-7B6E-4F98-BDBC-1CA7B375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9530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 поддерживаются pouch-ячейки под вакуумом?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0A66DE-1235-4F6A-BF0F-C7400036E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781550"/>
            <a:ext cx="5181600" cy="8382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B94F5D0-6CB2-4F80-8881-C6BCABDDB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501015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DB7AF06-6060-46B9-92D0-305C77C3EB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4953000"/>
            <a:ext cx="42672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Какие данные сохраняются для прослеживаемости решения?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5B11009-FD5C-4093-AA06-AD106CD2C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6F801D1-4717-43DC-B2CA-0630FCC3C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14645677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46F3AE8-458F-4850-A26E-D640DA2C3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0771F5-A529-44D8-8C77-6F2A9A4E7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Патенты показывают разные способы решить одну измерительную задачу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C3795D-249E-41EA-8B9A-7EE039AED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7FC0AF-3965-4BD9-A3FD-8EF0638F16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51816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37181B-1DD6-445E-B01B-3E40E3528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9050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US 2023/0253632 A1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BFACA40-F368-436E-BE72-37E2862C0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81250"/>
            <a:ext cx="4724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Контроль герметичности батарейной ячейки и организация измерительного цикла.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B04C21-2B01-426E-A4CA-41B859432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76400"/>
            <a:ext cx="51816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CECCC1-4CB0-4472-AC6B-430A6E1AD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19050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US 12,315,892 B2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5B08BC-015B-4ADA-B51F-E2527AA56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381250"/>
            <a:ext cx="4724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Обнаружение течи у объекта, заполненного жидкостью.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EF8EC45-D366-4174-BCED-31B76BB20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51816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C0C43E4-7166-460A-86D3-0EABE8ADB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481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US 6,479,294 B1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6F8D6ED-E79D-4F0C-9763-26C5B9059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24350"/>
            <a:ext cx="4724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Методы обнаружения утечки контейнера по выделяющимся веществам.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90A971C-6F82-4255-A5CF-D0710D92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5181600" cy="15621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1AAEE3-F506-4D99-91FA-B12D8C56E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848100"/>
            <a:ext cx="4724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US 2024/0387883 A1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41A5108-1207-43CF-BBD5-4648D5AE1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24350"/>
            <a:ext cx="47244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Контроль герметичности корпуса батареи и производственная интеграция.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D2BBE68-DAC1-40D4-BF1C-CEE1197A9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10668000" cy="43815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E8B66B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8EA1B1D-645F-44C1-8C31-C051E668F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800725"/>
            <a:ext cx="10248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Патентная публикация подтверждает направление разработок, но не является доказательством пригодности конкретной установки для вашего изделия.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6D48F0-D364-44D0-8111-528556B3E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2CA03A-A1DE-4B88-8730-2D2D8D36A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5026236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73B5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15C10E1-5211-49CD-8646-5C7071C9C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ПРОГРАММА ОСВОЕНИЯ ТЕХНОЛОГИИ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801E36-99A5-471D-833F-BDE8088EB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28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7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7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Предлагаемая программа валидации Ликлаб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BB8837-CD53-4F7B-8351-8A31F8E5E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CEE7B7-7BA7-4E9A-A119-38184A2ED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09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E8A6E49-43FA-48AD-AE79-03F877434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8097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Аналитика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2391EF-2BD2-48AA-B243-A784B69CC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Состав электролита, спектры, интерференции.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9109FC7-E246-435B-958E-37E5385F2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1925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D90619-86BD-4160-B404-F3E53C93A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1809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6751185-0FDC-4276-9FB3-08B4176EB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097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Стенд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11AFC7-064E-4BCC-AAE3-CF8BB67DC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400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Камера, насосы, тракт, безопасность.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C002E47-7330-4205-9126-1512CA25C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1925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AC3E440-7833-4126-AF44-B4A1913D3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8097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C6449A-69BB-4FC1-A5BE-763CF2609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80975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Рецепт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3FE631-39AE-498E-83FF-AABF4C1E8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40030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Давление, температура, выдержка, m/z.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9342AB-6A9A-4D3D-92BF-CC68EBC35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1AA1491-B6EF-4692-8B3A-16FBA769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481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CB2556D-BCD5-4295-800A-69DA16521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84810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Калибровка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4FCFDF6-8C0A-4EBC-87A6-D3149914C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Источник, холостой цикл, дрейф.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23AE3A-7534-41BE-B6FD-667A5BEA8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5760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F857D6-FF42-477B-8695-67E024A5C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481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0B9D42C-1102-4581-9D06-E317E0C5B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4810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Robustness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8E6166-B043-4AF2-A3C4-A01C26E64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43865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Грубая течь, память, восстановление.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4288D42-E2DE-403B-88B0-87B7665EA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352800" cy="1695450"/>
          </a:xfrm>
          <a:prstGeom xmlns:a="http://schemas.openxmlformats.org/drawingml/2006/main" prst="roundRect">
            <a:avLst>
              <a:gd name="adj" fmla="val 4494"/>
            </a:avLst>
          </a:prstGeom>
          <a:solidFill xmlns:a="http://schemas.openxmlformats.org/drawingml/2006/main">
            <a:srgbClr val="204C65"/>
          </a:solidFill>
          <a:ln xmlns:a="http://schemas.openxmlformats.org/drawingml/2006/main" w="9525">
            <a:solidFill>
              <a:srgbClr val="3B6C85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DBBBE4-741C-4DC5-96CF-D35641F0D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8481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52B8DD-E9D9-4DCB-A5C5-712CCE801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848100"/>
            <a:ext cx="2343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Приемка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FC41847-A2EF-428E-B0E0-AB942BA0B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438650"/>
            <a:ext cx="28194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Повторяемость, ложные решения, журнал.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8943F24-27EF-4BFF-9B51-889AEA587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905500"/>
            <a:ext cx="1066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350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350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Это план разработки и подтверждения методики, а не заявление о завершенном серийном внедрении.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0B6435-944E-4703-9A80-368B09F6E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524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ЛИКЛАБ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41B783-634C-4500-908F-9D2F229A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B8D8E6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B8D8E6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418260762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AE75EA-2F8F-4CFB-801C-782E32098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0F3F37-5DC1-40F7-BB36-F4CA26375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Материалы для изучения: от физики до производственной интеграции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A10B53-2601-433E-90FB-C8C98B660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0983AF-115C-48FD-9FCE-041BE4641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573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5D7E4C0-54D7-46EB-9A03-7958B68F0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5811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Физика и QMS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6D1A91-8CFF-4796-8DAF-C6DAD6213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158115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J-STAGE: текущий статус QMS-течеискания; тенденции герметизации.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8D796A0-2172-4316-8160-97EB82DAE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3360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A507ABF-C870-49D4-963E-BCB6A195D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3D4E3E-D344-45E1-8B59-B035504DA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32410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Батарейная задача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06F9C7A-3F08-484F-83E1-29B896D92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32410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J-STAGE/SAE: критерии отбраковки и роль контроля в жизненном цикле.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1F6CD9-7263-4989-8099-6A5EA71A8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8765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E3EED4-4348-4CE7-9E12-F4327A17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03C565-23EB-4DCD-9338-17AB4F9F2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0670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Прикладные схемы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DD4733E-5C83-422C-B4FC-0A511A78C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06705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Marposs и INFICON: прямой контроль электролита и промышленная интеграция.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74E370-D585-4D22-B7B8-724489D6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61950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0F52E3-0342-48DB-A10A-BF5207AE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9472820-BA7E-45E1-AA40-80E851165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1000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Спектральная опора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190006-8A65-4DF3-B4F9-B77DF523B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81000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NIST: справочный масс-спектр диметилкарбоната.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5988269-FCD1-487D-A441-66B2455EC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624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4014D20-398B-4411-89CD-7E47DD46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3B80AB-D6D7-4DB5-AE9A-826EAB542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529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Альтернативная аналитика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208DF83-8491-4EA0-A7BD-41268F310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55295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GC-MS: вакуум-ассистированное выявление микроутечек электролита.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18E60A5-BF36-43EF-BF9F-887EBF618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10540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189358E-0444-4367-A61D-DDA336496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D5D983E-1BE9-4BF4-913F-2372659D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9590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Патентный ландшафт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938DBC8-08BE-42F3-85B3-CEB5FF5D4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95900"/>
            <a:ext cx="7524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Четыре семейства решений по ячейкам, жидкостям и корпусам батарей.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0ACEFA7-55CF-45E4-8351-866837D2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848350"/>
            <a:ext cx="10020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CE7E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8B3C7F-BE6D-4B93-BDFC-8DDB97263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1A3EA6A-D24B-4332-87C1-40055F13F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77283333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9B5388-BB6F-431F-BA5B-A93235FB67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4476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9614CB5-2382-4201-9845-9F9B5FDC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524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ВЫВОД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693B82-A0B3-4938-8B56-159F8D8AF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3238500" cy="2038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68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8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QMS дает селективный сигнал. Надежность решения создает валидация.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B76E347-EA25-4F06-A4BD-DBD51AB9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52850"/>
            <a:ext cx="32385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Формула проекта: химия пробы + вакуумный транспорт + спектральный алгоритм + метрология + восстановление системы.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F0B2831-71E5-4DAC-95A7-492167955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150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leaklab.ru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F0CD480-B1ED-45C2-92A7-347A340F1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990600"/>
            <a:ext cx="6191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1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1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Практический следующий шаг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01DE07-F347-47FC-B922-0551BFEA7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1847850"/>
            <a:ext cx="76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F5E00B-E2AE-499E-AE11-1430A3615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1809750"/>
            <a:ext cx="598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Зафиксировать состав электролита и конструкцию ячейки.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D18C2F-4F45-486B-8B2E-864C84452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2457450"/>
            <a:ext cx="76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505C31-24CF-4353-BB0E-DE9D738D2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419350"/>
            <a:ext cx="598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Согласовать допустимый риск и критерий браковки.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AD625D-D2A3-4324-BD29-E055CB0A2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067050"/>
            <a:ext cx="76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6ABA8A-4757-4FFB-B632-7DE22AF8A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028950"/>
            <a:ext cx="598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Провести спектральный и вакуумный лабораторный пилот.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122D7EE-51C2-401F-A77A-4DF42CFA0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3676650"/>
            <a:ext cx="76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1F1F31-61DE-475A-9A43-1F2056E1D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638550"/>
            <a:ext cx="598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Подтвердить повторяемость, фон, память и восстановление.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622C30F-8C7D-4473-B23B-895B6FF52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4286250"/>
            <a:ext cx="76200" cy="4572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31CF9F7-55DA-4680-BFBB-7EEE58597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4248150"/>
            <a:ext cx="59817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5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Только затем переносить рецепт в производственный цикл.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B382F3-CF0E-4C0A-A30C-B99DE5F7C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0" y="5219700"/>
            <a:ext cx="6191250" cy="781050"/>
          </a:xfrm>
          <a:prstGeom xmlns:a="http://schemas.openxmlformats.org/drawingml/2006/main" prst="roundRect">
            <a:avLst>
              <a:gd name="adj" fmla="val 7317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0B6798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EF62ED-7A19-4D9C-BFF5-E1897FD65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5429250"/>
            <a:ext cx="573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Обсудить разработку методики: leaklab.ru/contacts/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2D9554-E7AC-4F6D-B64B-CDD2E8C68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9893028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3A7446-AB62-4980-91F4-0BA882BC3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FBE4C4-0D08-44DC-8EE5-F875BD1F8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Прямой метод полезен после заполнения, но не заменяет все проверки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F5DA22-3A75-435A-AC59-91D0FE732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D880F2D-5DAB-4916-BD34-014268AF3E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4857750" cy="4248150"/>
          </a:xfrm>
          <a:prstGeom xmlns:a="http://schemas.openxmlformats.org/drawingml/2006/main" prst="roundRect">
            <a:avLst>
              <a:gd name="adj" fmla="val 179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3C054D-3A67-41A4-BCFC-5364E7802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097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Где возникает задача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AD04D83-8B3D-470D-8E2A-5B74DD177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0300"/>
            <a:ext cx="76200" cy="619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8270DC-818F-4264-8BA9-9B2F9C121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362200"/>
            <a:ext cx="38862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Ячейка уже заполнена и окончательно герметизирована.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8C71171-E84A-4CEF-AAA5-AEA1C118D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71825"/>
            <a:ext cx="76200" cy="619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99674D-B513-4040-944F-8605A457D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33725"/>
            <a:ext cx="38862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Внутри присутствуют летучие компоненты электролита.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4208A6-CF5F-46C3-B016-84D92813C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943350"/>
            <a:ext cx="76200" cy="619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368596-D441-4F66-BCE4-96EA58E0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905250"/>
            <a:ext cx="38862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Нужно оценить утечку конечного изделия, не вводя внешний трассер.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1A757C-C8AB-482C-A8DF-180AEF513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714875"/>
            <a:ext cx="76200" cy="619125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A8DA40D-7043-4DF1-BD24-B991E27DE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676775"/>
            <a:ext cx="3886200" cy="695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Метод и порог браковки валидируют для конкретной конструкции.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5703F3-A1AB-4880-867F-77DD5254F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1562100"/>
            <a:ext cx="5715000" cy="4248150"/>
          </a:xfrm>
          <a:prstGeom xmlns:a="http://schemas.openxmlformats.org/drawingml/2006/main" prst="roundRect">
            <a:avLst>
              <a:gd name="adj" fmla="val 1794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0B6798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43532A-54ED-49DE-A6CF-9E65B7DCB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809750"/>
            <a:ext cx="495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Инженерная граница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7CCB44-3A55-4373-8ADD-9C8F060E4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49149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Гелиевые, пневматические и прямые паровые методы решают разные задачи и могут использоваться на разных этапах производства.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90DA25-3793-4337-9C1F-9D1852BA9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914900" cy="1123950"/>
          </a:xfrm>
          <a:prstGeom xmlns:a="http://schemas.openxmlformats.org/drawingml/2006/main" prst="roundRect">
            <a:avLst>
              <a:gd name="adj" fmla="val 5085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E8B66B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24D152F-BA99-48C8-B48A-663D2C153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57625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Корректный вывод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C675500-0899-448F-B77A-EC30B082E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210050"/>
            <a:ext cx="4381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1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Прямой QMS-контроль — специализированный метод для конечного изделия, а не универсальная замена всем видам течеискания.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4779ADC-C7C1-48B0-9B56-A91F2C7F2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5067300"/>
            <a:ext cx="4914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Результат зависит от состава электролита, температуры, геометрии дефекта и режима испытания.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55A25D-A869-423B-9FF9-1A01310BE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B62A8C0-0A7E-484B-9457-A42589CB4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26308550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07418F-960B-4F71-B202-5FE816C5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3C41C60-BAD6-43B2-B21B-43C3E10B3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Система ищет пары электролита, а не «газ батареи» вообще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B58988A-B316-466B-84FF-6F852C88C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5DC39A-854D-4C80-A218-62B2847B4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3429000" cy="4210050"/>
          </a:xfrm>
          <a:prstGeom xmlns:a="http://schemas.openxmlformats.org/drawingml/2006/main" prst="roundRect">
            <a:avLst>
              <a:gd name="adj" fmla="val 2222"/>
            </a:avLst>
          </a:prstGeom>
          <a:solidFill xmlns:a="http://schemas.openxmlformats.org/drawingml/2006/main">
            <a:srgbClr val="173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56CF7E-0042-471E-B33A-2469A8AD5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66900"/>
            <a:ext cx="28956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315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DMC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A9AB5B-9DB2-4819-A871-406DD64F1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57450"/>
            <a:ext cx="2895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D6EAF2"/>
                </a:solidFill>
                <a:latin typeface="Aptos"/>
                <a:ea typeface="Aptos"/>
                <a:cs typeface="Aptos"/>
              </a:rPr>
              <a:t>диметилкарбонат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40B5E8-EF7E-4119-8298-33455C6AE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67050"/>
            <a:ext cx="2895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85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C₃H₆O₃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33B2E8-3568-4CB9-B758-57FD2ABA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14750"/>
            <a:ext cx="2895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CAS 616-38-6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D2BC7F-D9B0-4217-B02B-2BAA9B75F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24350"/>
            <a:ext cx="2895600" cy="1028700"/>
          </a:xfrm>
          <a:prstGeom xmlns:a="http://schemas.openxmlformats.org/drawingml/2006/main" prst="roundRect">
            <a:avLst>
              <a:gd name="adj" fmla="val 5556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E8B66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1D7200-7C4A-49EA-BB3D-3D1EE4CE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495800"/>
            <a:ext cx="255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Не путать с DCM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656F490-542E-4C85-9C4D-64707212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819650"/>
            <a:ext cx="2552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Дихлорметан: CH₂Cl₂, другое вещество и другой спектр.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33F8F06-5417-40BB-A2F0-24474C1F6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76400"/>
            <a:ext cx="676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Логика селективности (схема, не масс-спектр)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D09A87-3785-4EF9-B138-13D3C7447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305050"/>
            <a:ext cx="685800" cy="180975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118ABA-E2B8-456E-86E1-ECD6CF2B3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428625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Маркерный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канал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6DA044-9937-43E9-B378-F507F09BA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14650"/>
            <a:ext cx="685800" cy="120015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1C5E36-EE36-4C89-9A0B-DD4491C20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428625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Подтверждающий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канал 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8FB34B-2344-4176-9336-D34A332F0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95650"/>
            <a:ext cx="685800" cy="819150"/>
          </a:xfrm>
          <a:prstGeom xmlns:a="http://schemas.openxmlformats.org/drawingml/2006/main" prst="roundRect">
            <a:avLst>
              <a:gd name="adj" fmla="val 4167"/>
            </a:avLst>
          </a:prstGeom>
          <a:solidFill xmlns:a="http://schemas.openxmlformats.org/drawingml/2006/main">
            <a:srgbClr val="5EA5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A57F0D-91FA-4D24-BC48-123B35694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4286250"/>
            <a:ext cx="1428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Подтверждающий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канал 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9B6DC5-6B1F-45FA-AF24-60AAA5E7F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114800"/>
            <a:ext cx="5619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CFD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0F2378-AEDD-463D-85CF-ECA414251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5067300"/>
            <a:ext cx="657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m/z 59 встречается в прикладных материалах как пример канала DMC, но его необходимо подтвердить по реальному электролиту и фону установки.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66D3B7-C12E-445E-BB0D-53DE83EFB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05907B0-16F4-4B84-A58D-A9BD0FB5F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0982779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F9A250-269E-4057-B9B6-47C098078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696D5C-3223-4DD8-80F0-CD7D6AC72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QMS разделяет ионы по m/z — вещество подтверждает вся методика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6260370-B2FF-45B8-B14E-DC20BF09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818C9C-BBB1-4063-AA72-1C2268C31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095625"/>
            <a:ext cx="49530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B9AAC3-C877-4719-AD22-8213B0F8E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3095625"/>
            <a:ext cx="49530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FD1981-13EF-430D-ACB5-E3CDF772D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3095625"/>
            <a:ext cx="49530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2F0F49-2E13-4E05-93DC-321D77B82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105150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891EA16-42DE-4C1D-869A-AAC7BD9A1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3105150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1AB3A2-0F0E-47B1-A514-5B8B615F6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105150"/>
            <a:ext cx="304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719DAE-2CFB-46A2-A177-51635EB19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2324100" cy="3028950"/>
          </a:xfrm>
          <a:prstGeom xmlns:a="http://schemas.openxmlformats.org/drawingml/2006/main" prst="roundRect">
            <a:avLst>
              <a:gd name="adj" fmla="val 32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B27D9C1-C402-424A-8F49-08A5AC5F2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866900"/>
            <a:ext cx="2324100" cy="1143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0A3FD3-4D82-4A38-86AD-508114969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2098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1. Ввод пробы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79E776-63EC-4FA2-83D3-53C5174D8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048000"/>
            <a:ext cx="1905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Пары поступают через прямой вакуумный тракт или нагреваемый капилляр.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5C39401-54EF-4F3F-B045-2EAFDCE7A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866900"/>
            <a:ext cx="2324100" cy="3028950"/>
          </a:xfrm>
          <a:prstGeom xmlns:a="http://schemas.openxmlformats.org/drawingml/2006/main" prst="roundRect">
            <a:avLst>
              <a:gd name="adj" fmla="val 32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47F6DE-56D8-4476-8011-13440852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52800" y="1866900"/>
            <a:ext cx="2324100" cy="1143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B58BB20-1C19-4B57-8C88-2AFD4A445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2098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2. Ионизация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6E2D29-5AAD-4A34-8878-EA0251573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048000"/>
            <a:ext cx="1905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Электронный удар формирует набор фрагментных ионов.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A7DCE5-61C3-492A-887C-79376DD5A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2324100" cy="3028950"/>
          </a:xfrm>
          <a:prstGeom xmlns:a="http://schemas.openxmlformats.org/drawingml/2006/main" prst="roundRect">
            <a:avLst>
              <a:gd name="adj" fmla="val 32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FB90405-5D03-45A8-B0EE-BD0281BBB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2324100" cy="1143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5EA5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82B8D0-72AA-4E78-A320-AFD6EA5FF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2098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3. Квадруполь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813B26-F919-420C-8B07-0468273B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048000"/>
            <a:ext cx="1905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RF/DC-поля пропускают выбранные отношения массы к заряду.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38716BF-2071-4F5D-A7D9-D13BB3417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866900"/>
            <a:ext cx="2324100" cy="3028950"/>
          </a:xfrm>
          <a:prstGeom xmlns:a="http://schemas.openxmlformats.org/drawingml/2006/main" prst="roundRect">
            <a:avLst>
              <a:gd name="adj" fmla="val 327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89BFEC-7852-4875-8BB3-9EA0C21C6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39200" y="1866900"/>
            <a:ext cx="2324100" cy="1143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E88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0B60B21-E149-4383-ADA5-31FCA0606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209800"/>
            <a:ext cx="1905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6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6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4. Детектор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A5F9191-0E20-471B-8782-26C85D589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3048000"/>
            <a:ext cx="190500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Ионный ток регистрируется и сравнивается с фоном и калибровкой.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41D2119-D682-4083-9C33-6BAFF7218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10972800" cy="7239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0B6798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D0723D3-1F1B-4D65-B4FB-CA26B9BDC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62575"/>
            <a:ext cx="105156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Селективность создается комбинацией каналов m/z, отношения сигналов, холостых циклов и статистического порога — не одним числом массы.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6AFF20-6230-4788-8DEB-B3FC1F5F9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C2E9CD5-0F81-4E38-AC8D-65096B619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88887512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1F525F07-B724-4E9E-A544-47E2AB12A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7B66FA-E2FF-477F-A9F0-278A2B4DC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Карта метода: от ячейки до решения о соответствии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9F8F934-79F9-4736-914C-8E2A092F4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9431B3-AC00-4584-8552-6AF8EC4F9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800350"/>
            <a:ext cx="51435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E9F7A1-081A-4E26-A2D2-70FB897C8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80987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4DA5E3-F9B8-4517-9125-D36E79CDF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800350"/>
            <a:ext cx="51435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BA0E67-4C58-4C14-896A-DFA7EF20A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2900" y="280987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B18793-2204-4CCA-B309-39A59F7A5C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0" y="2800350"/>
            <a:ext cx="51435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B28AA1-5930-4979-8EFB-338617AE4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80987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3D6898A-FE36-430A-9275-6F278A62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800350"/>
            <a:ext cx="51435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A1E42B4-DBAE-414A-B092-FDEED254F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280987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C72B9B-26D3-427D-AD7B-E81F4F820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800350"/>
            <a:ext cx="514350" cy="323850"/>
          </a:xfrm>
          <a:prstGeom xmlns:a="http://schemas.openxmlformats.org/drawingml/2006/main" prst="roundRect">
            <a:avLst>
              <a:gd name="adj" fmla="val 8824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2726220-EF31-426F-9932-3626333495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809875"/>
            <a:ext cx="323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5316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8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F3DD0D-769E-4447-8EBF-14052060D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BC6A0F3-3907-4954-8336-342185F0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01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2AF3CD-2583-40A9-979F-C4729774F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Ячейка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1CB43EE-5306-4CC3-88DE-B73AC9E35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Летучие компоненты внутри изделия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B5CBDC1-C95B-4DB6-860A-893CBEC5E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9CD7966-3556-47AB-A276-B6BBA58A7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9347CE-E6E7-4E10-9933-03037979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Вакуумная камера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253FB6E-8CE4-4094-A9A6-5602FC734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Контролируемые давление и температура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3260E30-A0B0-433F-AC0F-268C81147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2F2F77-85A5-4DA0-B71F-C039B61CD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7CDEEBC-1967-4255-8069-62AC5AAFB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Транспорт пробы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48D7D9E-C391-4D4D-86C9-69B576BEA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Прямой тракт или нагреваемый капилляр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6626D4C-7990-4427-8AE9-13E3BBC3B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173B52"/>
          </a:solidFill>
          <a:ln xmlns:a="http://schemas.openxmlformats.org/drawingml/2006/main" w="9525">
            <a:solidFill>
              <a:srgbClr val="173B5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D965DE8-DF44-4B89-BB5D-2D8DDAA06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4A90C2-735A-4FB1-BE8F-D994A15A4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QMS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520611-ECF0-4B1E-8B11-1EECC741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Ионизация и фильтрация по m/z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8AFB3B3-F3EB-46D7-AE17-6E901B34C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FFAD0ED-518B-4964-B2DA-36BEE5722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5B9AABA-1ABB-421C-AA90-33E5F9DAA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Алгоритм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D333402-069E-43C0-B7BE-3981E3E0C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Фон, каналы подтверждения, порог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EAFF5D5-66D2-43AB-B997-7D9BB0922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1962150"/>
            <a:ext cx="1562100" cy="19621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A8AFAFC-4706-47DD-86C5-7B60C0D28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1526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48E4152-4C70-46C3-9FC6-AC6F0F7EB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571750"/>
            <a:ext cx="12192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Решение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B1BE88D-EE15-4FE2-A802-81A458C3C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3181350"/>
            <a:ext cx="12192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Протокол, очистка, следующий цикл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416D8FD-BC9E-4FD2-8B45-2F3192D73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62450"/>
            <a:ext cx="10668000" cy="1162050"/>
          </a:xfrm>
          <a:prstGeom xmlns:a="http://schemas.openxmlformats.org/drawingml/2006/main" prst="roundRect">
            <a:avLst>
              <a:gd name="adj" fmla="val 491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0B6798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16B27FC-0B4B-45D9-B72F-B367B8B01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591050"/>
            <a:ext cx="2324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Контрольные контуры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227DC60-E6B1-408F-940E-36B145FA0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562475"/>
            <a:ext cx="7696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425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грубая течь  ·  холостой цикл  ·  температура  ·  калибровка  ·  память  ·  восстановление фона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E76D9A4-3DD7-4859-989A-3299F1076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67300"/>
            <a:ext cx="10191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Каждый контур проверяется на реальном изделии и включается в критерий приемки методики.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0AA75CE-3FFF-4C8C-9F02-6128BA32E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B4E6175-9506-450C-AA43-548F89D15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53331593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A754668-C5BE-4583-92A1-23BC70C3E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797F66-E2CD-4BD6-A77C-B6BF219EF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Две архитектуры по-разному управляют транспортом пробы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0C9E4D-F3E6-4DE9-83A4-15D94492B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8E1A0C-8406-4E31-8757-CF31CFF88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00200"/>
            <a:ext cx="5219700" cy="4171950"/>
          </a:xfrm>
          <a:prstGeom xmlns:a="http://schemas.openxmlformats.org/drawingml/2006/main" prst="roundRect">
            <a:avLst>
              <a:gd name="adj" fmla="val 18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E590F3-4A61-4D1B-84EE-98F27911D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600200"/>
            <a:ext cx="5219700" cy="4171950"/>
          </a:xfrm>
          <a:prstGeom xmlns:a="http://schemas.openxmlformats.org/drawingml/2006/main" prst="roundRect">
            <a:avLst>
              <a:gd name="adj" fmla="val 182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6E02FD4-15B5-4315-84E8-451028CC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66900"/>
            <a:ext cx="468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Нагреваемый капилляр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637CD9-A6F1-4345-9766-6891B9CB4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336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7CE4E3B-DEA6-4759-90EF-C39B86D19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955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Камера может работать при умеренном вакууме.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F0D74B-D94D-465F-9DD4-AFB20FA81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813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12B4AC2-0757-45A1-93A1-C10FCD760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1432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Подвод пробы стабилизируют расходом и температурой.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F332DA8-BE12-4206-AA48-AE444F167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290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CBB8EB8-B09B-491E-9656-8281483C5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7909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Есть риск адсорбции и конденсации в линии.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323E63F-4206-4BFE-811C-4C6FC5E76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767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020E7F1-1471-4D07-8A76-CF2E69F6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4386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Требуется контроль состояния капилляра и времени отклика.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2C053C4-9EE3-4684-B64B-168D2DD8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38750"/>
            <a:ext cx="4610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Преимущество: гибкая интеграция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63EDCD3-C116-4487-8160-4301767E9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1866900"/>
            <a:ext cx="4686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950" b="1">
                <a:solidFill>
                  <a:srgbClr val="00A6C7"/>
                </a:solidFill>
                <a:latin typeface="Aptos"/>
                <a:ea typeface="Aptos"/>
                <a:cs typeface="Aptos"/>
              </a:defRPr>
            </a:pPr>
            <a:r>
              <a:rPr sz="1950" b="1">
                <a:solidFill>
                  <a:srgbClr val="00A6C7"/>
                </a:solidFill>
                <a:latin typeface="Aptos"/>
                <a:ea typeface="Aptos"/>
                <a:cs typeface="Aptos"/>
              </a:rPr>
              <a:t>Прямой вакуум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241C200-9946-417F-8B70-C41E76CA5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5336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38716F-32D9-4D39-89E4-EA39A3410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955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Камеру соединяют с высоковакуумным трактом анализатора.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2DF19B-5487-4986-9FB5-09AABE8D7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1813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0D69A1-E254-450D-8F68-C2C0EE117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1432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Минимум промежуточных поверхностей в пути пробы.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99E3BE6-2EFA-40C1-B131-EA48FEB16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8290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3FE4312-3255-4D94-BC10-D3FBD8B20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7909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Выше требования к камере, насосам и защите QMS.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7BDF4A-5656-4534-9E19-C673D806C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476750"/>
            <a:ext cx="76200" cy="495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A9DFAB2-5795-4700-8DD1-5C66C45D3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438650"/>
            <a:ext cx="4400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35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35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Особенно важны грубая течь, очистка и восстановление фона.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42944C-E0E5-4B01-B95D-35ABBF04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238750"/>
            <a:ext cx="4610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Преимущество: короткий путь пробы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784EAB-5649-4A92-BB0F-A33CC6827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A2C9A1-41C4-4BDD-8752-FBF8FDF3B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5440262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BAB15B9-2430-44BC-B028-96A03AA17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7ED8EB-F1B3-42BB-89C5-15AA8150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Измерительный цикл начинается с защиты анализатора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8A89D3-7642-4006-B73A-55BB91C71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88068A-7038-43B4-ACD7-2D592DC7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799B1E9-B627-4A1B-BBA1-C05739047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7907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798"/>
          </a:solidFill>
          <a:ln xmlns:a="http://schemas.openxmlformats.org/drawingml/2006/main" w="0">
            <a:solidFill>
              <a:srgbClr val="0B6798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56E1C47-4DBD-4AD2-8038-79055027A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7716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Загрузка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A0E377-722D-4C3E-AD28-BBF3BA3C0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0955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Фиксация изделия, идентификация рецепта.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BEC3F67-DEFA-46B5-8A13-D04615926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192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2F87144-7E4D-433E-BD94-4543EC7EF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7907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C7"/>
          </a:solidFill>
          <a:ln xmlns:a="http://schemas.openxmlformats.org/drawingml/2006/main" w="0">
            <a:solidFill>
              <a:srgbClr val="00A6C7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46BFCF-0AB0-40E6-9DE3-4A712C813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7716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Грубая течь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047715-ABC7-4A7A-89F1-47FB7D602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0955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Оценка откачки до подключения QMS.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F78844-AC75-45D2-A06F-1C1ED9617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192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C50AA4-BEC7-44AD-9844-EA7E6379D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907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5EA53A"/>
          </a:solidFill>
          <a:ln xmlns:a="http://schemas.openxmlformats.org/drawingml/2006/main" w="0">
            <a:solidFill>
              <a:srgbClr val="5EA53A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0B823F-AFE4-453C-A59C-44F0E668C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17716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Кондиционирование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E0E8A1-4B84-4031-9873-57401D6C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0955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Давление и время для выхода летучих компонентов.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4E90AC-AFFC-415A-B464-99EC5023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4613F1-AE42-4FB8-9C45-7F1BDAEF9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88A2A"/>
          </a:solidFill>
          <a:ln xmlns:a="http://schemas.openxmlformats.org/drawingml/2006/main" w="0">
            <a:solidFill>
              <a:srgbClr val="E88A2A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2A1BCAB-1AC5-4992-BD25-56485F02E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7528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Фон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BABB17-D526-4905-AE74-00684F3EE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767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Пустой или контрольный цикл по принятому регламенту.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CC46B6F-ED00-4FC5-8DE7-B971A6398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004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82DCE6-B776-4C50-8BE9-8738299E7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6798"/>
          </a:solidFill>
          <a:ln xmlns:a="http://schemas.openxmlformats.org/drawingml/2006/main" w="0">
            <a:solidFill>
              <a:srgbClr val="0B6798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86306C-6E76-4B71-BBD7-3166DFBFA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7528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Измерение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7A3045-F4A0-45CE-9DC5-8A25818C2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0767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Маркерные и подтверждающие каналы m/z.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E007941-BAA6-4638-93FC-74618EDBC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00450"/>
            <a:ext cx="3352800" cy="16764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F8D962F-E132-4396-B870-5819A77DF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719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A6C7"/>
          </a:solidFill>
          <a:ln xmlns:a="http://schemas.openxmlformats.org/drawingml/2006/main" w="0">
            <a:solidFill>
              <a:srgbClr val="00A6C7"/>
            </a:solidFill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18DD07E-5975-454A-98E5-695BC536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37528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50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0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Решение и очистка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C45D120-6C07-473C-9451-EB12DE346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4076700"/>
            <a:ext cx="24574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125" b="0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1125" b="0">
                <a:solidFill>
                  <a:srgbClr val="5B6F7C"/>
                </a:solidFill>
                <a:latin typeface="Aptos"/>
                <a:ea typeface="Aptos"/>
                <a:cs typeface="Aptos"/>
              </a:rPr>
              <a:t>Порог, журналирование, продувка, контроль восстановления.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31F82B9-74E2-4FA0-9BFB-D0D394D20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76900"/>
            <a:ext cx="10668000" cy="438150"/>
          </a:xfrm>
          <a:prstGeom xmlns:a="http://schemas.openxmlformats.org/drawingml/2006/main" prst="roundRect">
            <a:avLst>
              <a:gd name="adj" fmla="val 10870"/>
            </a:avLst>
          </a:prstGeom>
          <a:solidFill xmlns:a="http://schemas.openxmlformats.org/drawingml/2006/main">
            <a:srgbClr val="FFF4E5"/>
          </a:solidFill>
          <a:ln xmlns:a="http://schemas.openxmlformats.org/drawingml/2006/main" w="9525">
            <a:solidFill>
              <a:srgbClr val="E8B66B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8684CC-5261-4C8A-A820-477FA5B4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577215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491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00" b="1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1">
                <a:solidFill>
                  <a:srgbClr val="263B49"/>
                </a:solidFill>
                <a:latin typeface="Aptos"/>
                <a:ea typeface="Aptos"/>
                <a:cs typeface="Aptos"/>
              </a:rPr>
              <a:t>Вакуум снижает давление и способствует испарению летучих компонентов; перенос через дефект зависит от геометрии, жидкости, температуры и режима.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41C8554-7438-4B16-958E-7564FF021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53AC3CA-89D9-478E-927B-BD66986CA0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1392487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A0F101-866F-4D6A-8067-BCFA1DE43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2B774B-72FF-40E9-BBBD-08A7B477D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Неопределенность формируют изделие, камера и история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693497-31C1-4737-AE25-FA61EB28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E2A8D90-723D-46FA-A605-851095E18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08579D-BAA5-40A5-ADCC-004809472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1925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E88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867DAA-76BA-4791-A798-324DB3628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8478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Температура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8E5728-093E-4EA2-B303-36DB7BC1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4315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Меняет давление насыщенного пара и интенсивность сигнала.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968C64-7F45-4AF6-A1E5-79455382F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1925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478372-2ADC-41F4-A354-3A0E3011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61925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3F95817-349A-4BAB-A9C8-836FDD31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8478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Фон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D18411F-6844-442D-B83B-33418343F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34315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Материалы оснастки и воздух могут давать совпадающие фрагменты.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F6E96D-907B-44C9-B94B-92C0A0F1B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1925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4BA25F-6E02-42BF-B9EE-E59778132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61925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68044E-55D5-4DD2-82AA-6859D97A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84785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Память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CAF31F5-9C04-4883-86E6-3AB8A638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34315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Адсорбированные пары повышают сигнал следующих циклов.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69F379-64FD-498D-A1D8-CF95C32E5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AF2CB7D-FEB2-4E4C-A591-4EF3C4724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5760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5EA53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208845-BCA4-4749-BE13-F7AE56A9F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86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Грубая течь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8AC6A57-9B6B-4C06-9D3B-7CAD3ABC2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815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Большая нагрузка может временно вывести тракт из рабочего диапазона.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6B0633-FE77-4823-841E-DE2A8D6D8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5760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0E3F94E-D3F8-45D1-8C97-2AB956192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65760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E88A2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AEBE95-A817-4E80-93E8-8D406651F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3886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Жидкая пробка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A88606-26DD-48A1-86E5-CE2E566B9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43815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Капиллярные эффекты меняют транспорт вещества через дефект.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122BCDA-B468-4515-9C04-694D19BD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3352800" cy="17145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56C8D1-7703-4DB9-8950-7974DCB4A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657600"/>
            <a:ext cx="114300" cy="17145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B679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1338EF5-1FAF-4C8B-B2B9-200FAEE0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886200"/>
            <a:ext cx="2819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7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7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Рецептура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DD4224-93D7-476B-AB6D-907EA1433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381500"/>
            <a:ext cx="28194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Растворители и присадки изменяют спектральный профиль.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FC6A7FA-4696-4FE7-AA6B-7952A2537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86740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57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Следствие: один порог нельзя переносить между разными изделиями без подтверждающих испытаний.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01A30C5-A832-47B2-9745-B24664D83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2E5AD5-1A94-4C65-852E-1489594CE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82649084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03D2190-2DFA-43EC-87C9-E6A993C8E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4800"/>
            <a:ext cx="647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975" b="1">
                <a:solidFill>
                  <a:srgbClr val="0B6798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0B6798"/>
                </a:solidFill>
                <a:latin typeface="Aptos"/>
                <a:ea typeface="Aptos"/>
                <a:cs typeface="Aptos"/>
              </a:rPr>
              <a:t>КОНТРОЛЬ ГЕРМЕТИЧНОСТИ LI-ION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5EE492-FC0A-45C7-95AB-0D15B812E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09600"/>
            <a:ext cx="109347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2550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2550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Калибровка связывает ионный ток с конкретным изделием и режимом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1B8344-5B69-4018-A489-D52AEB684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9CC20C-8F7C-46D0-A770-3907A5938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76400"/>
            <a:ext cx="6705600" cy="781050"/>
          </a:xfrm>
          <a:prstGeom xmlns:a="http://schemas.openxmlformats.org/drawingml/2006/main" prst="roundRect">
            <a:avLst>
              <a:gd name="adj" fmla="val 609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98D355-5570-44A3-912C-3D4F1CD96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809750"/>
            <a:ext cx="2876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1. Спектральная идентификация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E48487-8E96-4739-9984-FB878229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1790700"/>
            <a:ext cx="3219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Чистый электролит, пустая камера, оснастка и реальные изделия.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A5D2F3-DC19-4206-8212-700CE2A05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6705600" cy="781050"/>
          </a:xfrm>
          <a:prstGeom xmlns:a="http://schemas.openxmlformats.org/drawingml/2006/main" prst="roundRect">
            <a:avLst>
              <a:gd name="adj" fmla="val 609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3D7337D-B914-475D-A2A1-7B1A2E6E6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81300"/>
            <a:ext cx="2876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2. Трассируемый источник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442A8F6-09E2-49CB-9592-711D4BDE7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62250"/>
            <a:ext cx="3219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9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Контролируемая подача паров или мастер-объект с документированной характеристикой.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FB803D3-A10B-4D8D-A3AC-8FF7D8086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6705600" cy="781050"/>
          </a:xfrm>
          <a:prstGeom xmlns:a="http://schemas.openxmlformats.org/drawingml/2006/main" prst="roundRect">
            <a:avLst>
              <a:gd name="adj" fmla="val 6098"/>
            </a:avLst>
          </a:prstGeom>
          <a:solidFill xmlns:a="http://schemas.openxmlformats.org/drawingml/2006/main">
            <a:srgbClr val="EAF4F9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BEBA52-5437-498B-BC02-DA1335CD1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752850"/>
            <a:ext cx="2876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3. Повторяемость и восстановление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35B873-A2C5-4E92-8A52-038B0E502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733800"/>
            <a:ext cx="3219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Серия холостых и контрольных циклов, контроль дрейфа и эффекта памяти.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C7D920-32DF-4F5B-BA6E-66031916B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91050"/>
            <a:ext cx="6705600" cy="781050"/>
          </a:xfrm>
          <a:prstGeom xmlns:a="http://schemas.openxmlformats.org/drawingml/2006/main" prst="roundRect">
            <a:avLst>
              <a:gd name="adj" fmla="val 6098"/>
            </a:avLst>
          </a:prstGeom>
          <a:solidFill xmlns:a="http://schemas.openxmlformats.org/drawingml/2006/main">
            <a:srgbClr val="F7FAFC"/>
          </a:solidFill>
          <a:ln xmlns:a="http://schemas.openxmlformats.org/drawingml/2006/main" w="9525">
            <a:solidFill>
              <a:srgbClr val="B8CFD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7D42DC-B7FF-4F4A-8C82-638239BE3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24400"/>
            <a:ext cx="2876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1">
                <a:solidFill>
                  <a:srgbClr val="173B52"/>
                </a:solidFill>
                <a:latin typeface="Aptos"/>
                <a:ea typeface="Aptos"/>
                <a:cs typeface="Aptos"/>
              </a:defRPr>
            </a:pPr>
            <a:r>
              <a:rPr sz="1425" b="1">
                <a:solidFill>
                  <a:srgbClr val="173B52"/>
                </a:solidFill>
                <a:latin typeface="Aptos"/>
                <a:ea typeface="Aptos"/>
                <a:cs typeface="Aptos"/>
              </a:rPr>
              <a:t>4. Порог браковки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BE42CA7-BC19-4C19-B75F-8A325411E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705350"/>
            <a:ext cx="3219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00" b="0">
                <a:solidFill>
                  <a:srgbClr val="263B49"/>
                </a:solidFill>
                <a:latin typeface="Aptos"/>
                <a:ea typeface="Aptos"/>
                <a:cs typeface="Aptos"/>
              </a:defRPr>
            </a:pPr>
            <a:r>
              <a:rPr sz="1200" b="0">
                <a:solidFill>
                  <a:srgbClr val="263B49"/>
                </a:solidFill>
                <a:latin typeface="Aptos"/>
                <a:ea typeface="Aptos"/>
                <a:cs typeface="Aptos"/>
              </a:rPr>
              <a:t>Связь с допустимым риском и ресурсными испытаниями изделия.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2D08E1-EAE0-4619-9E81-D509C5ACA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676400"/>
            <a:ext cx="3810000" cy="3695700"/>
          </a:xfrm>
          <a:prstGeom xmlns:a="http://schemas.openxmlformats.org/drawingml/2006/main" prst="roundRect">
            <a:avLst>
              <a:gd name="adj" fmla="val 2062"/>
            </a:avLst>
          </a:prstGeom>
          <a:solidFill xmlns:a="http://schemas.openxmlformats.org/drawingml/2006/main">
            <a:srgbClr val="173B5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AB56D9-A6D2-413A-901B-AF6DAB6E0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000250"/>
            <a:ext cx="3238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875" b="1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875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Гелиевый эквивалент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2A2376-188E-4477-8214-D575BA92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571750"/>
            <a:ext cx="3238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425" b="0">
                <a:solidFill>
                  <a:srgbClr val="D6EAF2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D6EAF2"/>
                </a:solidFill>
                <a:latin typeface="Aptos"/>
                <a:ea typeface="Aptos"/>
                <a:cs typeface="Aptos"/>
              </a:rPr>
              <a:t>может быть удобной общей единицей сравнения, но пересчет зависит от: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2DF0F8-307D-4EDD-B450-A952431D8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486150"/>
            <a:ext cx="76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74AC5F-8009-432D-A27D-2BA054A38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448050"/>
            <a:ext cx="2933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вида дефекта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5C0F2B2-6705-43E1-845A-ED45A73BD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3867150"/>
            <a:ext cx="76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884E489-B135-4518-94B6-6C235221F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829050"/>
            <a:ext cx="2933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вязкости и давления пара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CCE1634-8442-40DE-81B6-F7B6F5B42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248150"/>
            <a:ext cx="76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306AE0-9A54-4CCC-A7E3-0AE353948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210050"/>
            <a:ext cx="2933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температуры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D0C2D61-2E87-4402-AAC8-AB7D415FE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4629150"/>
            <a:ext cx="762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00A6C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D293DE-BADB-4BA4-9129-40E1BA8ED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591050"/>
            <a:ext cx="29337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1275" b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275" b="0">
                <a:solidFill>
                  <a:srgbClr val="FFFFFF"/>
                </a:solidFill>
                <a:latin typeface="Aptos"/>
                <a:ea typeface="Aptos"/>
                <a:cs typeface="Aptos"/>
              </a:rPr>
              <a:t>геометрии и режима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EB0D150-7E29-43C2-897B-BDD730BF6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5638800"/>
            <a:ext cx="3810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275" b="1">
                <a:solidFill>
                  <a:srgbClr val="E88A2A"/>
                </a:solidFill>
                <a:latin typeface="Aptos"/>
                <a:ea typeface="Aptos"/>
                <a:cs typeface="Aptos"/>
              </a:defRPr>
            </a:pPr>
            <a:r>
              <a:rPr sz="1275" b="1">
                <a:solidFill>
                  <a:srgbClr val="E88A2A"/>
                </a:solidFill>
                <a:latin typeface="Aptos"/>
                <a:ea typeface="Aptos"/>
                <a:cs typeface="Aptos"/>
              </a:rPr>
              <a:t>Использовать эмпирическую корреляцию, а не теоретический коэффициент без проверки.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840CDED-417C-405A-8925-3C92A4E14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2000"/>
              </a:lnSpc>
              <a:buNone/>
              <a:defRPr sz="825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ЛИКЛАБ  ·  ИНЖЕНЕРНЫЙ ОБЗОР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CA058AA-B564-4300-9C1A-296D8D572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496050"/>
            <a:ext cx="4381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2000"/>
              </a:lnSpc>
              <a:buNone/>
              <a:defRPr sz="900" b="1">
                <a:solidFill>
                  <a:srgbClr val="5B6F7C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5B6F7C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4785512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2026-08-24T22:18:52.7960000Z</dcterms:created>
  <dcterms:modified xsi:type="dcterms:W3CDTF">2026-08-24T22:18:52.7960000Z</dcterms:modified>
</coreProperties>
</file>