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3d0da0c94924acc" /><Relationship Type="http://schemas.openxmlformats.org/officeDocument/2006/relationships/extended-properties" Target="/docProps/app.xml" Id="R5622041d0b424cfd" /><Relationship Type="http://schemas.openxmlformats.org/officeDocument/2006/relationships/officeDocument" Target="/ppt/presentation.xml" Id="R3bf66fd0b70a45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3e46b672f54338"/>
  </p:sldMasterIdLst>
  <p:notesMasterIdLst>
    <p:notesMasterId xmlns:r="http://schemas.openxmlformats.org/officeDocument/2006/relationships" r:id="Refb65c509848438a"/>
  </p:notesMasterIdLst>
  <p:sldIdLst>
    <p:sldId xmlns:r="http://schemas.openxmlformats.org/officeDocument/2006/relationships" id="256" r:id="Rb24dc5711ba346ca"/>
    <p:sldId xmlns:r="http://schemas.openxmlformats.org/officeDocument/2006/relationships" id="257" r:id="R4d9baf43472c4817"/>
    <p:sldId xmlns:r="http://schemas.openxmlformats.org/officeDocument/2006/relationships" id="258" r:id="Rf99ade0b812e4f5e"/>
    <p:sldId xmlns:r="http://schemas.openxmlformats.org/officeDocument/2006/relationships" id="259" r:id="Rac7b03949ff1455b"/>
    <p:sldId xmlns:r="http://schemas.openxmlformats.org/officeDocument/2006/relationships" id="260" r:id="R2e8432f82b2e47b2"/>
    <p:sldId xmlns:r="http://schemas.openxmlformats.org/officeDocument/2006/relationships" id="261" r:id="Rd0b78839be274d4b"/>
    <p:sldId xmlns:r="http://schemas.openxmlformats.org/officeDocument/2006/relationships" id="262" r:id="R23ac713d5daf410d"/>
    <p:sldId xmlns:r="http://schemas.openxmlformats.org/officeDocument/2006/relationships" id="263" r:id="R092a124565a74914"/>
    <p:sldId xmlns:r="http://schemas.openxmlformats.org/officeDocument/2006/relationships" id="264" r:id="R61297d309e6a48dd"/>
    <p:sldId xmlns:r="http://schemas.openxmlformats.org/officeDocument/2006/relationships" id="265" r:id="R44a77d02de2a4806"/>
    <p:sldId xmlns:r="http://schemas.openxmlformats.org/officeDocument/2006/relationships" id="266" r:id="R27f9fe6ed3014f62"/>
    <p:sldId xmlns:r="http://schemas.openxmlformats.org/officeDocument/2006/relationships" id="267" r:id="R927302eb33a14107"/>
    <p:sldId xmlns:r="http://schemas.openxmlformats.org/officeDocument/2006/relationships" id="268" r:id="R6e163125ead64a96"/>
    <p:sldId xmlns:r="http://schemas.openxmlformats.org/officeDocument/2006/relationships" id="269" r:id="Rd853a4b86fb2431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9b959e25da6497d" /><Relationship Type="http://schemas.openxmlformats.org/officeDocument/2006/relationships/slideMaster" Target="/ppt/slideMasters/slideMaster1.xml" Id="Rad3e46b672f54338" /><Relationship Type="http://schemas.openxmlformats.org/officeDocument/2006/relationships/notesMaster" Target="/ppt/notesMasters/notesMaster1.xml" Id="Refb65c509848438a" /><Relationship Type="http://schemas.openxmlformats.org/officeDocument/2006/relationships/presProps" Target="/ppt/presProps.xml" Id="R04b34e6d02f84c45" /><Relationship Type="http://schemas.openxmlformats.org/officeDocument/2006/relationships/tableStyles" Target="/ppt/tableStyles.xml" Id="R3ec3c1c8639a4028" /><Relationship Type="http://schemas.openxmlformats.org/officeDocument/2006/relationships/slide" Target="/ppt/slides/slide1.xml" Id="Rb24dc5711ba346ca" /><Relationship Type="http://schemas.openxmlformats.org/officeDocument/2006/relationships/slide" Target="/ppt/slides/slide2.xml" Id="R4d9baf43472c4817" /><Relationship Type="http://schemas.openxmlformats.org/officeDocument/2006/relationships/slide" Target="/ppt/slides/slide3.xml" Id="Rf99ade0b812e4f5e" /><Relationship Type="http://schemas.openxmlformats.org/officeDocument/2006/relationships/slide" Target="/ppt/slides/slide4.xml" Id="Rac7b03949ff1455b" /><Relationship Type="http://schemas.openxmlformats.org/officeDocument/2006/relationships/slide" Target="/ppt/slides/slide5.xml" Id="R2e8432f82b2e47b2" /><Relationship Type="http://schemas.openxmlformats.org/officeDocument/2006/relationships/slide" Target="/ppt/slides/slide6.xml" Id="Rd0b78839be274d4b" /><Relationship Type="http://schemas.openxmlformats.org/officeDocument/2006/relationships/slide" Target="/ppt/slides/slide7.xml" Id="R23ac713d5daf410d" /><Relationship Type="http://schemas.openxmlformats.org/officeDocument/2006/relationships/slide" Target="/ppt/slides/slide8.xml" Id="R092a124565a74914" /><Relationship Type="http://schemas.openxmlformats.org/officeDocument/2006/relationships/slide" Target="/ppt/slides/slide9.xml" Id="R61297d309e6a48dd" /><Relationship Type="http://schemas.openxmlformats.org/officeDocument/2006/relationships/slide" Target="/ppt/slides/slide10.xml" Id="R44a77d02de2a4806" /><Relationship Type="http://schemas.openxmlformats.org/officeDocument/2006/relationships/slide" Target="/ppt/slides/slide11.xml" Id="R27f9fe6ed3014f62" /><Relationship Type="http://schemas.openxmlformats.org/officeDocument/2006/relationships/slide" Target="/ppt/slides/slide12.xml" Id="R927302eb33a14107" /><Relationship Type="http://schemas.openxmlformats.org/officeDocument/2006/relationships/slide" Target="/ppt/slides/slide13.xml" Id="R6e163125ead64a96" /><Relationship Type="http://schemas.openxmlformats.org/officeDocument/2006/relationships/slide" Target="/ppt/slides/slide14.xml" Id="Rd853a4b86fb2431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d4d06845f664e8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8be148f211947bc" /><Relationship Type="http://schemas.openxmlformats.org/officeDocument/2006/relationships/notesMaster" Target="/ppt/notesMasters/notesMaster1.xml" Id="Rb280aceb95df4e7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56ad20964794530" /><Relationship Type="http://schemas.openxmlformats.org/officeDocument/2006/relationships/notesMaster" Target="/ppt/notesMasters/notesMaster1.xml" Id="Rbdd5c80596604b6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57ee90d2b4e4ff1" /><Relationship Type="http://schemas.openxmlformats.org/officeDocument/2006/relationships/notesMaster" Target="/ppt/notesMasters/notesMaster1.xml" Id="R2c79f1c31b9f4c9b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2e4e36113974f49" /><Relationship Type="http://schemas.openxmlformats.org/officeDocument/2006/relationships/notesMaster" Target="/ppt/notesMasters/notesMaster1.xml" Id="R285e47283052432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47ddea2a8e94146" /><Relationship Type="http://schemas.openxmlformats.org/officeDocument/2006/relationships/notesMaster" Target="/ppt/notesMasters/notesMaster1.xml" Id="Rbde24d150f87466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21b25a329a0453d" /><Relationship Type="http://schemas.openxmlformats.org/officeDocument/2006/relationships/notesMaster" Target="/ppt/notesMasters/notesMaster1.xml" Id="R2519c5c21cb64ee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0eedf9ffbe6417f" /><Relationship Type="http://schemas.openxmlformats.org/officeDocument/2006/relationships/notesMaster" Target="/ppt/notesMasters/notesMaster1.xml" Id="R49c1a97f7b304d80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5205dd823e494998" /><Relationship Type="http://schemas.openxmlformats.org/officeDocument/2006/relationships/notesMaster" Target="/ppt/notesMasters/notesMaster1.xml" Id="Rfaa3562fca3047e1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f4fbcc5c2a84c44" /><Relationship Type="http://schemas.openxmlformats.org/officeDocument/2006/relationships/notesMaster" Target="/ppt/notesMasters/notesMaster1.xml" Id="R1e55629c45e44fa1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d6fa42f2c2af4c29" /><Relationship Type="http://schemas.openxmlformats.org/officeDocument/2006/relationships/notesMaster" Target="/ppt/notesMasters/notesMaster1.xml" Id="Rde17f867350f41a7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f9999e00f6948cf" /><Relationship Type="http://schemas.openxmlformats.org/officeDocument/2006/relationships/notesMaster" Target="/ppt/notesMasters/notesMaster1.xml" Id="Rcb345db3c24a43e6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2dcd6d894f649d8" /><Relationship Type="http://schemas.openxmlformats.org/officeDocument/2006/relationships/notesMaster" Target="/ppt/notesMasters/notesMaster1.xml" Id="R8b8d6b20b41b417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48479264c024297" /><Relationship Type="http://schemas.openxmlformats.org/officeDocument/2006/relationships/notesMaster" Target="/ppt/notesMasters/notesMaster1.xml" Id="R2ec7a1c19a144ed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5718da3b9174447" /><Relationship Type="http://schemas.openxmlformats.org/officeDocument/2006/relationships/notesMaster" Target="/ppt/notesMasters/notesMaster1.xml" Id="R12244bca0e5648f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>- LeakLab CM1 research package: claims_matrix.md and article_ru.md, 2026-08-30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>- Official MKS 626D/627H/628H and INFICON Porter/SKY CDG documents in source_register.csv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Official MKS 626D/627H/628H and INFICON Porter/SKY CDG documents in source_register.csv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>- LeakLab CM1 research package: claims_matrix.md and article_ru.md, 2026-08-30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LeakLab CM1 research package: claims_matrix.md and article_ru.md, 2026-08-30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>- NIST CDG performance and zero-stability studies; bibliography in article_ru.md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>- LeakLab CM1 research package: claims_matrix.md and article_ru.md, 2026-08-30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>- Official MKS 626D/627H/628H and INFICON Porter/SKY CDG documents in source_register.csv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>- ISO 20146:2019; ISO 3567:2026; ISO 27893:2026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Daude et al., Vacuum 104 (2014), thermal transpiration correction</a:t>
            </a:r>
          </a:p>
          <a:p xmlns:a="http://schemas.openxmlformats.org/drawingml/2006/main">
            <a:r>
              <a:t>- NIST CDG performance and zero-stability studies; bibliography in article_ru.md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CBVAC Vacuum Gauge Series Catalog, 2025-11-20, CM1 pages 1-4</a:t>
            </a:r>
          </a:p>
          <a:p xmlns:a="http://schemas.openxmlformats.org/drawingml/2006/main">
            <a:r>
              <a:t>- ISO 20146:2019; ISO 3567:2026; ISO 27893:2026</a:t>
            </a:r>
          </a:p>
          <a:p xmlns:a="http://schemas.openxmlformats.org/drawingml/2006/main">
            <a:r>
              <a:t/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91ceccab90480c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504d2a12f954250" /><Relationship Type="http://schemas.openxmlformats.org/officeDocument/2006/relationships/slideLayout" Target="/ppt/slideLayouts/slideLayout1.xml" Id="Reefd24375d4a406f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fd24375d4a406f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175484d33416e" /><Relationship Type="http://schemas.openxmlformats.org/officeDocument/2006/relationships/image" Target="/ppt/media/image.png" Id="R9e64defb51c847f1" /><Relationship Type="http://schemas.openxmlformats.org/officeDocument/2006/relationships/notesSlide" Target="/ppt/notesSlides/notesSlide1.xml" Id="R1aa78de857a1465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4b8b0efff4b80" /><Relationship Type="http://schemas.openxmlformats.org/officeDocument/2006/relationships/image" Target="/ppt/media/image4.png" Id="Rc15b604b3ca64024" /><Relationship Type="http://schemas.openxmlformats.org/officeDocument/2006/relationships/notesSlide" Target="/ppt/notesSlides/notesSlide10.xml" Id="R2c82ca8b117c49f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654efeb1204ddd" /><Relationship Type="http://schemas.openxmlformats.org/officeDocument/2006/relationships/notesSlide" Target="/ppt/notesSlides/notesSlide11.xml" Id="R8db54fc2095c459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fcf955673460e" /><Relationship Type="http://schemas.openxmlformats.org/officeDocument/2006/relationships/notesSlide" Target="/ppt/notesSlides/notesSlide12.xml" Id="R5a52276245b74fac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ae2a61fe84cb8" /><Relationship Type="http://schemas.openxmlformats.org/officeDocument/2006/relationships/notesSlide" Target="/ppt/notesSlides/notesSlide13.xml" Id="Ra9692f6418834ebe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6ff86b28e40d2" /><Relationship Type="http://schemas.openxmlformats.org/officeDocument/2006/relationships/image" Target="/ppt/media/image.jpeg" Id="R544e5a3956714b28" /><Relationship Type="http://schemas.openxmlformats.org/officeDocument/2006/relationships/notesSlide" Target="/ppt/notesSlides/notesSlide14.xml" Id="Rbc09ab00a9bf4f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a8c7b543df4370" /><Relationship Type="http://schemas.openxmlformats.org/officeDocument/2006/relationships/notesSlide" Target="/ppt/notesSlides/notesSlide2.xml" Id="Rb8e3bf1556e349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b54e0174e645bf" /><Relationship Type="http://schemas.openxmlformats.org/officeDocument/2006/relationships/image" Target="/ppt/media/image2.png" Id="Ra47cc825d47343f5" /><Relationship Type="http://schemas.openxmlformats.org/officeDocument/2006/relationships/notesSlide" Target="/ppt/notesSlides/notesSlide3.xml" Id="R148756f2e74b4f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31767972542c8" /><Relationship Type="http://schemas.openxmlformats.org/officeDocument/2006/relationships/image" Target="/ppt/media/image3.png" Id="Re5b6d1e937494b29" /><Relationship Type="http://schemas.openxmlformats.org/officeDocument/2006/relationships/notesSlide" Target="/ppt/notesSlides/notesSlide4.xml" Id="Ra99906a6726949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be749de6441fc" /><Relationship Type="http://schemas.openxmlformats.org/officeDocument/2006/relationships/notesSlide" Target="/ppt/notesSlides/notesSlide5.xml" Id="R5abe4ab7d8a042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92da0c2c8456c" /><Relationship Type="http://schemas.openxmlformats.org/officeDocument/2006/relationships/notesSlide" Target="/ppt/notesSlides/notesSlide6.xml" Id="R4535a6631b9846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2860a800b74cf9" /><Relationship Type="http://schemas.openxmlformats.org/officeDocument/2006/relationships/notesSlide" Target="/ppt/notesSlides/notesSlide7.xml" Id="Ra25d9c5dad8f432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f639c7a7e49d6" /><Relationship Type="http://schemas.openxmlformats.org/officeDocument/2006/relationships/notesSlide" Target="/ppt/notesSlides/notesSlide8.xml" Id="R95eab26702a64944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e1c771cca43ea" /><Relationship Type="http://schemas.openxmlformats.org/officeDocument/2006/relationships/notesSlide" Target="/ppt/notesSlides/notesSlide9.xml" Id="R23c6fde2cb0f47c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243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55DE50D-81AB-4C01-B429-4870CA028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2095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8079488-5C66-4C57-AB15-46EC47648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6096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1">
                <a:solidFill>
                  <a:srgbClr val="79D7D4"/>
                </a:solidFill>
              </a:defRPr>
            </a:pPr>
            <a:r>
              <a:rPr sz="1125" b="1">
                <a:solidFill>
                  <a:srgbClr val="79D7D4"/>
                </a:solidFill>
              </a:rPr>
              <a:t>МЕМБРАННО-ЁМКОСТНЫЕ ВАКУУММЕТРЫ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BD51394-E146-44AB-8B8E-493CBFB4C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352550"/>
            <a:ext cx="5810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4350" b="1">
                <a:solidFill>
                  <a:srgbClr val="FFFFFF"/>
                </a:solidFill>
              </a:defRPr>
            </a:pPr>
            <a:r>
              <a:rPr sz="4350" b="1">
                <a:solidFill>
                  <a:srgbClr val="FFFFFF"/>
                </a:solidFill>
              </a:rPr>
              <a:t>LeakLab CM1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8BA6B83-8A50-4731-B11B-BB42DAA85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343150"/>
            <a:ext cx="561975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00" b="0">
                <a:solidFill>
                  <a:srgbClr val="FFFFFF"/>
                </a:solidFill>
              </a:defRPr>
            </a:pPr>
            <a:r>
              <a:rPr sz="2100" b="0">
                <a:solidFill>
                  <a:srgbClr val="FFFFFF"/>
                </a:solidFill>
              </a:rPr>
              <a:t>Принцип, выбор исполнения и сравнение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01CFF82-18ED-46AE-9C1D-A2D50DEA6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219700"/>
            <a:ext cx="57150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0">
                <a:solidFill>
                  <a:srgbClr val="BFD2DD"/>
                </a:solidFill>
              </a:defRPr>
            </a:pPr>
            <a:r>
              <a:rPr sz="1275" b="0">
                <a:solidFill>
                  <a:srgbClr val="BFD2DD"/>
                </a:solidFill>
              </a:rPr>
              <a:t>Инженерный обзор · 14 слайдов · 2026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F992D7D-9897-4943-A1C8-B2B8E1C91E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1676400"/>
            <a:ext cx="4838700" cy="304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315064"/>
            </a:solidFill>
            <a:prstDash val="solid"/>
          </a:ln>
        </p:spPr>
      </p:sp>
      <p:pic>
        <p:nvPicPr>
          <p:cNvPr id="14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64defb51c847f1"/>
          <a:stretch xmlns:a="http://schemas.openxmlformats.org/drawingml/2006/main"/>
        </p:blipFill>
        <p:spPr>
          <a:xfrm xmlns:a="http://schemas.openxmlformats.org/drawingml/2006/main">
            <a:off x="6838950" y="1914525"/>
            <a:ext cx="4572000" cy="257175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94924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accent-rail">
            <a:extLst xmlns:a="http://schemas.openxmlformats.org/drawingml/2006/main">
              <a:ext uri="{FF2B5EF4-FFF2-40B4-BE49-F238E27FC236}">
                <a16:creationId xmlns:a16="http://schemas.microsoft.com/office/drawing/2014/main" id="{E947AAA9-3451-4C20-8813-6F3B91A7E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F8805E1-92A3-4012-B26E-2394CCC0E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СРАВНЕНИЕ БЕЗ ПОДОГРЕВА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F46BCBF-A59D-4D86-985B-7C64A268B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Сравнивать нужно конкретные модели и полные шкалы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5b604b3ca64024"/>
          <a:stretch xmlns:a="http://schemas.openxmlformats.org/drawingml/2006/main"/>
        </p:blipFill>
        <p:spPr>
          <a:xfrm xmlns:a="http://schemas.openxmlformats.org/drawingml/2006/main">
            <a:off x="2413000" y="1676400"/>
            <a:ext cx="7213600" cy="40576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9081049-4833-4300-91A7-4612C9A09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17768F1-3C0B-4BBF-95EB-A2D5356FEE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379128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accent-rail">
            <a:extLst xmlns:a="http://schemas.openxmlformats.org/drawingml/2006/main">
              <a:ext uri="{FF2B5EF4-FFF2-40B4-BE49-F238E27FC236}">
                <a16:creationId xmlns:a16="http://schemas.microsoft.com/office/drawing/2014/main" id="{9527E1B7-0BFC-455E-9A21-2EE0A279C0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C4FDAFF-5D9F-4902-BEB8-18C95CB6C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СРАВНЕНИЕ С ПОДОГРЕВОМ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F80C3C5-3965-4FB6-9A00-0150EED6D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45 и 100 °C требуют сопоставления внутри одного температурного класса</a:t>
            </a:r>
          </a:p>
        </p:txBody>
      </p:sp>
      <p:graphicFrame>
        <p:nvGraphicFramePr>
          <p:cNvPr id="11" name=""/>
          <p:cNvGraphicFramePr/>
          <p:nvPr/>
        </p:nvGraphicFramePr>
        <p:xfrm>
          <a:off xmlns:a="http://schemas.openxmlformats.org/drawingml/2006/main" x="800100" y="1952625"/>
          <a:ext xmlns:a="http://schemas.openxmlformats.org/drawingml/2006/main" cx="10477500" cy="2857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619375"/>
                <a:gridCol w="2619375"/>
                <a:gridCol w="2619375"/>
                <a:gridCol w="2619375"/>
              </a:tblGrid>
              <a:tr h="714375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Класс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LeakLab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MKS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INFICON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</a:tr>
              <a:tr h="714375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Без подогрева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CM1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626D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Porter CDG020D / SKY CDG025D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714375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45 °C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CM1 45 °C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627H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SKY CDG045D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</a:tr>
              <a:tr h="714375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100 °C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CM1 100 °C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628H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SKY CDG100D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0A20D0A-8A3E-40F8-A8B8-EC21B7B07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162550"/>
            <a:ext cx="102870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0B2436"/>
                </a:solidFill>
              </a:defRPr>
            </a:pPr>
            <a:r>
              <a:rPr sz="1650" b="1">
                <a:solidFill>
                  <a:srgbClr val="0B2436"/>
                </a:solidFill>
              </a:rPr>
              <a:t>Интерфейс, присоединение, точность и монтажная совместимость проверяются по конкретному коду заказа.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ED34580-868F-47C3-ADA9-99E3F3577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27BE3B-FC87-47EF-BB1C-E849E4141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132170610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accent-rail">
            <a:extLst xmlns:a="http://schemas.openxmlformats.org/drawingml/2006/main">
              <a:ext uri="{FF2B5EF4-FFF2-40B4-BE49-F238E27FC236}">
                <a16:creationId xmlns:a16="http://schemas.microsoft.com/office/drawing/2014/main" id="{B0CDC697-723A-4D64-B2A3-4107BE47A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C80647-E524-4842-952D-34AC3B04D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АЛГОРИТМ ВЫБОРА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770F4E4-2077-42ED-82B0-408101F5B4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Сначала процесс и полная шкала — затем температура и интерфейс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9E045F5-2E18-4120-8B38-F09015455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8075" y="2762250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483FDBC-E7E1-4E8A-B6E6-FB4C66E64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333625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F5F3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F4E7C80-71AB-4712-B7D0-C47A801CA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24125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Рабочее давление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8EA253F-D779-44EF-9D5B-79D1797ABD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4650" y="2762250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B91DC9-8CD9-4419-BA69-35FAECEDB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9525" y="2333625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94FCDA-5C75-4D22-98EC-6A1938668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3825" y="2524125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Полная шкала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70D0389-CF1E-49AF-BCAF-7103666C91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91225" y="2762250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058396E-2585-4E55-9F2D-582EA757E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6100" y="2333625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C999D62-E2F8-4D9A-AE98-3EFF2300CF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0400" y="2524125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Газ и пары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8694FFC-B912-4BD7-8742-1DE95627A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7800" y="2762250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A220A9C-4107-4751-AB54-497B4C7EB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333625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B502CBF-6480-4899-9DA3-1EBE82EA1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76975" y="2524125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Температура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41053BA-88C6-46B2-B9E5-5DDF5964C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4375" y="2762250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02CBC1F-F08E-4B13-99A1-D4C4B7639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9250" y="2333625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A1E469E-EEF3-4EF5-94D6-34D035528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3550" y="2524125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Фланец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9EFF140-7F52-46A1-A46A-A37E673E4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5825" y="2333625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88411CC-F583-412C-8E1A-5A23146A2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90125" y="2524125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0B2436"/>
                </a:solidFill>
              </a:defRPr>
            </a:pPr>
            <a:r>
              <a:rPr sz="1350" b="1">
                <a:solidFill>
                  <a:srgbClr val="0B2436"/>
                </a:solidFill>
              </a:rPr>
              <a:t>Калибровка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D60C067-D9D8-4C72-A383-DF5A6AA81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095750"/>
            <a:ext cx="10287000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0B2436"/>
                </a:solidFill>
              </a:defRPr>
            </a:pPr>
            <a:r>
              <a:rPr sz="1650" b="1">
                <a:solidFill>
                  <a:srgbClr val="0B2436"/>
                </a:solidFill>
              </a:rPr>
              <a:t>Необходимо сообщить LeakLab: давление, газ, температуру, риск конденсации и частиц, присоединение, ориентацию, выход, питание и требования к калибровке.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321F703-B316-4512-84AF-01E7ED4DE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48ABE99-CA0A-45D7-9236-C9504EC18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40948701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accent-rail">
            <a:extLst xmlns:a="http://schemas.openxmlformats.org/drawingml/2006/main">
              <a:ext uri="{FF2B5EF4-FFF2-40B4-BE49-F238E27FC236}">
                <a16:creationId xmlns:a16="http://schemas.microsoft.com/office/drawing/2014/main" id="{5E72C87B-11D3-46A4-AD6B-4B43C8E40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BC83B8-84DE-4347-90D0-D0E1C745AD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ОГРАНИЧЕНИЯ ДАННЫХ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E5E3433-4709-41B1-9E57-3F914B3C96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Два пункта CM1 требуют письменного уточнения до заказа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C0818D-7856-43C4-82AE-45CFBBD35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133600"/>
            <a:ext cx="47625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5E8"/>
          </a:solidFill>
          <a:ln xmlns:a="http://schemas.openxmlformats.org/drawingml/2006/main" w="19050">
            <a:solidFill>
              <a:srgbClr val="F5B642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40D268-35B6-4208-8A16-D518E0FCC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2400300"/>
            <a:ext cx="428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C94A4A"/>
                </a:solidFill>
              </a:defRPr>
            </a:pPr>
            <a:r>
              <a:rPr sz="1725" b="1">
                <a:solidFill>
                  <a:srgbClr val="C94A4A"/>
                </a:solidFill>
              </a:rPr>
              <a:t>Точность 45 °C / 0,25 Torr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028C36-B7EA-4B09-94C3-785485668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3048000"/>
            <a:ext cx="4286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0B2436"/>
                </a:solidFill>
              </a:defRPr>
            </a:pPr>
            <a:r>
              <a:rPr sz="1425" b="0">
                <a:solidFill>
                  <a:srgbClr val="0B2436"/>
                </a:solidFill>
              </a:rPr>
              <a:t>Каталог содержит пересекающиеся условия 0,15 % и «до 0,12 %».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8BE4F8F-8C94-405C-B2BC-A943EC9FB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133600"/>
            <a:ext cx="4762500" cy="2095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5E8"/>
          </a:solidFill>
          <a:ln xmlns:a="http://schemas.openxmlformats.org/drawingml/2006/main" w="19050">
            <a:solidFill>
              <a:srgbClr val="F5B642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30F5774-49FC-48CB-A555-305A27988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400300"/>
            <a:ext cx="42862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C94A4A"/>
                </a:solidFill>
              </a:defRPr>
            </a:pPr>
            <a:r>
              <a:rPr sz="1725" b="1">
                <a:solidFill>
                  <a:srgbClr val="C94A4A"/>
                </a:solidFill>
              </a:rPr>
              <a:t>Присоединения VCR / VCO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4C775CB-1E32-4D01-87A3-57B75726A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048000"/>
            <a:ext cx="42862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 b="0">
                <a:solidFill>
                  <a:srgbClr val="0B2436"/>
                </a:solidFill>
              </a:defRPr>
            </a:pPr>
            <a:r>
              <a:rPr sz="1425" b="0">
                <a:solidFill>
                  <a:srgbClr val="0B2436"/>
                </a:solidFill>
              </a:rPr>
              <a:t>Таблица заказа и чертёж требуют сверки для конкретного исполнения.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7509561-D0A6-4B31-90A5-EB9FC31AC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4686300"/>
            <a:ext cx="9906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0B2436"/>
                </a:solidFill>
              </a:defRPr>
            </a:pPr>
            <a:r>
              <a:rPr sz="1800" b="1">
                <a:solidFill>
                  <a:srgbClr val="0B2436"/>
                </a:solidFill>
              </a:rPr>
              <a:t>Это не повод для догадки: в спецификации фиксируют подтверждённое производителем значение.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5BD3D7-DBD5-4930-92DA-365B9AB52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EC01D2E-76AA-455E-AA76-2585BFB4B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52871797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accent-rail">
            <a:extLst xmlns:a="http://schemas.openxmlformats.org/drawingml/2006/main">
              <a:ext uri="{FF2B5EF4-FFF2-40B4-BE49-F238E27FC236}">
                <a16:creationId xmlns:a16="http://schemas.microsoft.com/office/drawing/2014/main" id="{83EE6D2B-A3AD-465C-833C-1788E6B37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6BC8333-C06E-49E7-96BE-A6B437378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ПОДБОР И СЕРВИС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7D0FB3F-E436-4A6A-9D76-978E0F8D9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LeakLab помогает выбрать, интегрировать и обслуживать CM1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44e5a3956714b28"/>
          <a:srcRect xmlns:a="http://schemas.openxmlformats.org/drawingml/2006/main" l="5455" t="0" r="5455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5800" y="1752600"/>
            <a:ext cx="5334000" cy="31432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2D3CF82-C3D1-4594-A7CB-30CF0A79A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000250"/>
            <a:ext cx="40957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0B2436"/>
                </a:solidFill>
              </a:defRPr>
            </a:pPr>
            <a:r>
              <a:rPr sz="1800" b="1">
                <a:solidFill>
                  <a:srgbClr val="0B2436"/>
                </a:solidFill>
              </a:rPr>
              <a:t>Лаборатория контроля герметичности LeakLab</a:t>
            </a:r>
          </a:p>
          <a:p xmlns:a="http://schemas.openxmlformats.org/drawingml/2006/main">
            <a:pPr>
              <a:defRPr sz="1800" b="1">
                <a:solidFill>
                  <a:srgbClr val="0B2436"/>
                </a:solidFill>
              </a:defRPr>
            </a:pPr>
            <a:r>
              <a:rPr sz="1800" b="1">
                <a:solidFill>
                  <a:srgbClr val="0B2436"/>
                </a:solidFill>
              </a:rPr>
              <a:t>ООО «Лаборатория ВАКТРОН»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800" b="1">
                <a:solidFill>
                  <a:srgbClr val="0B2436"/>
                </a:solidFill>
              </a:defRPr>
            </a:pPr>
            <a:r>
              <a:rPr sz="1800" b="1">
                <a:solidFill>
                  <a:srgbClr val="0B2436"/>
                </a:solidFill>
              </a:rPr>
              <a:t>leaklab.ru</a:t>
            </a:r>
          </a:p>
          <a:p xmlns:a="http://schemas.openxmlformats.org/drawingml/2006/main">
            <a:pPr>
              <a:defRPr sz="1800" b="1">
                <a:solidFill>
                  <a:srgbClr val="0B2436"/>
                </a:solidFill>
              </a:defRPr>
            </a:pPr>
            <a:r>
              <a:rPr sz="1800" b="1">
                <a:solidFill>
                  <a:srgbClr val="0B2436"/>
                </a:solidFill>
              </a:rPr>
              <a:t>mail@leaklab.ru</a:t>
            </a:r>
          </a:p>
          <a:p xmlns:a="http://schemas.openxmlformats.org/drawingml/2006/main">
            <a:pPr>
              <a:defRPr sz="1800" b="1">
                <a:solidFill>
                  <a:srgbClr val="0B2436"/>
                </a:solidFill>
              </a:defRPr>
            </a:pPr>
            <a:r>
              <a:rPr sz="1800" b="1">
                <a:solidFill>
                  <a:srgbClr val="0B2436"/>
                </a:solidFill>
              </a:rPr>
              <a:t>+7-812-715-00-17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298EC0F-3E34-49AE-9AF3-F40777DABC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B3BA5A0-46CD-4822-A381-E7408AAF9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4459907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accent-rail">
            <a:extLst xmlns:a="http://schemas.openxmlformats.org/drawingml/2006/main">
              <a:ext uri="{FF2B5EF4-FFF2-40B4-BE49-F238E27FC236}">
                <a16:creationId xmlns:a16="http://schemas.microsoft.com/office/drawing/2014/main" id="{5EEA1DBA-E10A-482E-B884-83374E26B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5C0018F-53C5-4DE5-AE8D-DA211327D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ЗАДАЧА ИЗМЕРЕНИЯ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DBE8706-226C-4713-B5B8-023E0AA05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CDG измеряет абсолютное давление независимо от состава газа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54CD7F7-11E2-48CE-9507-602176F9E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333500"/>
            <a:ext cx="105727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425">
                <a:solidFill>
                  <a:srgbClr val="526472"/>
                </a:solidFill>
              </a:defRPr>
            </a:pPr>
            <a:r>
              <a:rPr sz="1425">
                <a:solidFill>
                  <a:srgbClr val="526472"/>
                </a:solidFill>
              </a:rPr>
              <a:t>Ёмкостная ячейка превращает прогиб мембраны в линейный сигнал давления.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D132F7D-F043-4B8A-8579-C63569FCC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343150"/>
            <a:ext cx="24765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E2E31FE-4B8C-41DE-923A-636C0AE0DF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514600"/>
            <a:ext cx="2133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69AA"/>
                </a:solidFill>
              </a:defRPr>
            </a:pPr>
            <a:r>
              <a:rPr sz="2175" b="1">
                <a:solidFill>
                  <a:srgbClr val="1769AA"/>
                </a:solidFill>
              </a:rPr>
              <a:t>0–10 VDC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26311D-4CE4-4BE3-8638-CB599DB5C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990850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Выход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909468A-1015-45FC-A81B-891573D8B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343150"/>
            <a:ext cx="24765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E4866F5-22C4-448A-814E-8CBE0F9D7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514600"/>
            <a:ext cx="2133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59A9C"/>
                </a:solidFill>
              </a:defRPr>
            </a:pPr>
            <a:r>
              <a:rPr sz="2175" b="1">
                <a:solidFill>
                  <a:srgbClr val="159A9C"/>
                </a:solidFill>
              </a:rPr>
              <a:t>&lt; 20 мс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2FB4697-32B3-4C43-82EF-637F0A689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990850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Отклик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D1EB9AC-8CCB-427B-B8D8-8C584E8255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38850" y="2343150"/>
            <a:ext cx="24765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B355C65-D541-492D-B134-8EF79AF39C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514600"/>
            <a:ext cx="2133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C94A4A"/>
                </a:solidFill>
              </a:defRPr>
            </a:pPr>
            <a:r>
              <a:rPr sz="2175" b="1">
                <a:solidFill>
                  <a:srgbClr val="C94A4A"/>
                </a:solidFill>
              </a:rPr>
              <a:t>310 кПа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FF10A78-6937-4DCE-B088-B9A5E1DFA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990850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Перегрузка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40ECF94-EE00-435D-9FD6-7AB468557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343150"/>
            <a:ext cx="247650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06843A0-650B-4A3D-9F2B-E998A37E99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514600"/>
            <a:ext cx="2133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69AA"/>
                </a:solidFill>
              </a:defRPr>
            </a:pPr>
            <a:r>
              <a:rPr sz="2175" b="1">
                <a:solidFill>
                  <a:srgbClr val="1769AA"/>
                </a:solidFill>
              </a:rPr>
              <a:t>6,3 см³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B2F957A-F4B5-4CC8-B46C-06F0ED4AB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2990850"/>
            <a:ext cx="2133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Объём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BACBD2A-D3A3-4D0A-B265-B7FC53931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095750"/>
            <a:ext cx="10287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800" b="1">
                <a:solidFill>
                  <a:srgbClr val="0B2436"/>
                </a:solidFill>
              </a:defRPr>
            </a:pPr>
            <a:r>
              <a:rPr sz="1800" b="1">
                <a:solidFill>
                  <a:srgbClr val="0B2436"/>
                </a:solidFill>
              </a:rPr>
              <a:t>Газонезависимость не отменяет влияние нуля, температуры, ориентации и состояния измерительной линии.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D7CE192-1E62-414E-9D5F-FCD159B46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AF77AB7-B523-48D0-B01C-CE6AD3AF4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02</a:t>
            </a:r>
          </a:p>
        </p:txBody>
      </p:sp>
    </p:spTree>
    <p:extLst>
      <p:ext uri="{BB962C8B-B14F-4D97-AF65-F5344CB8AC3E}">
        <p14:creationId xmlns:p14="http://schemas.microsoft.com/office/powerpoint/2010/main" val="119523718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accent-rail">
            <a:extLst xmlns:a="http://schemas.openxmlformats.org/drawingml/2006/main">
              <a:ext uri="{FF2B5EF4-FFF2-40B4-BE49-F238E27FC236}">
                <a16:creationId xmlns:a16="http://schemas.microsoft.com/office/drawing/2014/main" id="{37F36E01-4E12-4194-84A8-9BA055985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AA868B56-94C9-42B2-BDC3-1BF0C78CE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ФИЗИЧЕСКИЙ ПРИНЦИП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B5C8CA1-BE95-4425-9104-BD7351E3D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Давление изменяет зазор и ёмкость измерительной ячейки</a:t>
            </a:r>
          </a:p>
        </p:txBody>
      </p:sp>
      <p:pic>
        <p:nvPicPr>
          <p:cNvPr id="1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7cc825d47343f5"/>
          <a:stretch xmlns:a="http://schemas.openxmlformats.org/drawingml/2006/main"/>
        </p:blipFill>
        <p:spPr>
          <a:xfrm xmlns:a="http://schemas.openxmlformats.org/drawingml/2006/main">
            <a:off x="666750" y="1795463"/>
            <a:ext cx="6858000" cy="3857625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DDF64A9-1B2D-408C-9812-2D63E34E9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038350"/>
            <a:ext cx="3238500" cy="2571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0">
                <a:solidFill>
                  <a:srgbClr val="0B2436"/>
                </a:solidFill>
              </a:defRPr>
            </a:pPr>
            <a:r>
              <a:rPr sz="1650" b="0">
                <a:solidFill>
                  <a:srgbClr val="0B2436"/>
                </a:solidFill>
              </a:rPr>
              <a:t>1. Давление прогибает мембрану</a:t>
            </a:r>
          </a:p>
          <a:p xmlns:a="http://schemas.openxmlformats.org/drawingml/2006/main">
            <a:pPr>
              <a:defRPr sz="1650" b="0">
                <a:solidFill>
                  <a:srgbClr val="0B2436"/>
                </a:solidFill>
              </a:defRPr>
            </a:pPr>
            <a:r>
              <a:rPr sz="1650" b="0">
                <a:solidFill>
                  <a:srgbClr val="0B2436"/>
                </a:solidFill>
              </a:rPr>
              <a:t>2. Дифференциальная ёмкость меняется</a:t>
            </a:r>
          </a:p>
          <a:p xmlns:a="http://schemas.openxmlformats.org/drawingml/2006/main">
            <a:pPr>
              <a:defRPr sz="1650" b="0">
                <a:solidFill>
                  <a:srgbClr val="0B2436"/>
                </a:solidFill>
              </a:defRPr>
            </a:pPr>
            <a:r>
              <a:rPr sz="1650" b="0">
                <a:solidFill>
                  <a:srgbClr val="0B2436"/>
                </a:solidFill>
              </a:rPr>
              <a:t>3. Электроника линеаризует сигнал</a:t>
            </a:r>
          </a:p>
          <a:p xmlns:a="http://schemas.openxmlformats.org/drawingml/2006/main">
            <a:pPr>
              <a:defRPr sz="1650" b="0">
                <a:solidFill>
                  <a:srgbClr val="0B2436"/>
                </a:solidFill>
              </a:defRPr>
            </a:pPr>
            <a:r>
              <a:rPr sz="1650" b="0">
                <a:solidFill>
                  <a:srgbClr val="0B2436"/>
                </a:solidFill>
              </a:rPr>
              <a:t>4. 0–10 В передаёт давление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9EF998D-FA19-4B04-B3F2-EA7F74807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69753E4-833C-4E35-9E76-23FFE0008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03</a:t>
            </a:r>
          </a:p>
        </p:txBody>
      </p:sp>
    </p:spTree>
    <p:extLst>
      <p:ext uri="{BB962C8B-B14F-4D97-AF65-F5344CB8AC3E}">
        <p14:creationId xmlns:p14="http://schemas.microsoft.com/office/powerpoint/2010/main" val="31632271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accent-rail">
            <a:extLst xmlns:a="http://schemas.openxmlformats.org/drawingml/2006/main">
              <a:ext uri="{FF2B5EF4-FFF2-40B4-BE49-F238E27FC236}">
                <a16:creationId xmlns:a16="http://schemas.microsoft.com/office/drawing/2014/main" id="{F9E850D0-4FCF-465C-BCDB-85B3D7D38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2FF1101-C0E0-47CB-8ECF-BD5344A89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ПОЛНЫЕ ШКАЛЫ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EE084ED-90AE-4A8C-A7C3-E1418C695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CM1 — серия отдельных исполнений, а не один датчик 0,02–1000 Torr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b6d1e937494b29"/>
          <a:stretch xmlns:a="http://schemas.openxmlformats.org/drawingml/2006/main"/>
        </p:blipFill>
        <p:spPr>
          <a:xfrm xmlns:a="http://schemas.openxmlformats.org/drawingml/2006/main">
            <a:off x="2548467" y="1771650"/>
            <a:ext cx="6942667" cy="390525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E1E20A9-F06C-46D8-AE35-10F941C309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C770880-BEED-42BE-BDA4-DA569676C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04</a:t>
            </a:r>
          </a:p>
        </p:txBody>
      </p:sp>
    </p:spTree>
    <p:extLst>
      <p:ext uri="{BB962C8B-B14F-4D97-AF65-F5344CB8AC3E}">
        <p14:creationId xmlns:p14="http://schemas.microsoft.com/office/powerpoint/2010/main" val="20520158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accent-rail">
            <a:extLst xmlns:a="http://schemas.openxmlformats.org/drawingml/2006/main">
              <a:ext uri="{FF2B5EF4-FFF2-40B4-BE49-F238E27FC236}">
                <a16:creationId xmlns:a16="http://schemas.microsoft.com/office/drawing/2014/main" id="{ADCB8CDC-29D2-46E9-9E6C-F88B30BC4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D677210-6A93-44D6-AB0C-8332100A2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ТЕМПЕРАТУРНЫЕ ИСПОЛНЕНИЯ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42464BB-4D5D-47DA-A357-36B6E7D42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Нагрев выбирают по процессу, а не по маркетинговому классу</a:t>
            </a:r>
          </a:p>
        </p:txBody>
      </p:sp>
      <p:graphicFrame>
        <p:nvGraphicFramePr>
          <p:cNvPr id="11" name=""/>
          <p:cNvGraphicFramePr/>
          <p:nvPr/>
        </p:nvGraphicFramePr>
        <p:xfrm>
          <a:off xmlns:a="http://schemas.openxmlformats.org/drawingml/2006/main" x="723900" y="1847850"/>
          <a:ext xmlns:a="http://schemas.openxmlformats.org/drawingml/2006/main" cx="10668000" cy="333375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2667000"/>
                <a:gridCol w="2667000"/>
                <a:gridCol w="2667000"/>
                <a:gridCol w="2667000"/>
              </a:tblGrid>
              <a:tr h="833438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Исполнение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Полные шкалы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Типовая задача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Ограничение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</a:tr>
              <a:tr h="833438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Без подогрева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0,1–1000 Torr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Чистые сухие газы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Выше риск конденсации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833438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45 °C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0,02–1000 Torr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Стабильная линия, умеренные пары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Не защита от частиц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</a:tr>
              <a:tr h="833438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100 °C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0,05–1000 Torr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Горячие процессы и пары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Нужна согласованная линия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4434FF8-845C-4ADD-AA4B-A9DFF26B2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429250"/>
            <a:ext cx="102870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C94A4A"/>
                </a:solidFill>
              </a:defRPr>
            </a:pPr>
            <a:r>
              <a:rPr sz="1500" b="1">
                <a:solidFill>
                  <a:srgbClr val="C94A4A"/>
                </a:solidFill>
              </a:rPr>
              <a:t>Нагрев снижает риск конденсации, но не гарантирует химическую стойкость к любому процессу.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A79002-77F0-4F67-9AEF-798CDF3B2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32764C3-1076-4471-B4F9-B4D461D4F6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05</a:t>
            </a:r>
          </a:p>
        </p:txBody>
      </p:sp>
    </p:spTree>
    <p:extLst>
      <p:ext uri="{BB962C8B-B14F-4D97-AF65-F5344CB8AC3E}">
        <p14:creationId xmlns:p14="http://schemas.microsoft.com/office/powerpoint/2010/main" val="87147272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accent-rail">
            <a:extLst xmlns:a="http://schemas.openxmlformats.org/drawingml/2006/main">
              <a:ext uri="{FF2B5EF4-FFF2-40B4-BE49-F238E27FC236}">
                <a16:creationId xmlns:a16="http://schemas.microsoft.com/office/drawing/2014/main" id="{B6778621-747B-4D95-A3BA-D542F23B2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CB21C55-CEA8-4DF4-A0B6-553150CF4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КЛЮЧЕВЫЕ ХАРАКТЕРИСТИКИ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59373B0-4361-4FAE-8C1B-3EAC403CE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Системная точность начинается с правильной полной шкалы</a:t>
            </a:r>
          </a:p>
        </p:txBody>
      </p:sp>
      <p:graphicFrame>
        <p:nvGraphicFramePr>
          <p:cNvPr id="11" name=""/>
          <p:cNvGraphicFramePr/>
          <p:nvPr/>
        </p:nvGraphicFramePr>
        <p:xfrm>
          <a:off xmlns:a="http://schemas.openxmlformats.org/drawingml/2006/main" x="1047750" y="1752600"/>
          <a:ext xmlns:a="http://schemas.openxmlformats.org/drawingml/2006/main" cx="9906000" cy="4000500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302000"/>
                <a:gridCol w="3302000"/>
                <a:gridCol w="3302000"/>
              </a:tblGrid>
              <a:tr h="571500"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Параметр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Значение CM1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00" b="1">
                          <a:solidFill>
                            <a:srgbClr val="FFFFFF"/>
                          </a:solidFill>
                        </a:rPr>
                        <a:t>Инженерный смысл</a:t>
                      </a:r>
                    </a:p>
                  </a:txBody>
                  <a:tcPr marL="91440" marR="91440" marT="45720" marB="45720">
                    <a:solidFill>
                      <a:srgbClr val="0B2436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Питание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±15 VDC ±5 %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Проверить питание и общий провод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Нагрузка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&gt;10 кОм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Согласовать вход АЦП/ПЛК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Разрешение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0,001 % FS*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Не равно точности или неопределённости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Отклик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&lt;20 мс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Подходит для динамического контроля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Смачиваемый материал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Никелевый сплав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Проверить совместимость с газом</a:t>
                      </a:r>
                    </a:p>
                  </a:txBody>
                  <a:tcPr marL="91440" marR="91440" marT="45720" marB="45720">
                    <a:solidFill>
                      <a:srgbClr val="FFFFFF"/>
                    </a:solidFill>
                  </a:tcPr>
                </a:tc>
              </a:tr>
              <a:tr h="571500"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Прогрев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2 или 4 часа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125">
                          <a:solidFill>
                            <a:srgbClr val="0B2436"/>
                          </a:solidFill>
                        </a:rPr>
                        <a:t>До обнуления и сравнения</a:t>
                      </a:r>
                    </a:p>
                  </a:txBody>
                  <a:tcPr marL="91440" marR="91440" marT="45720" marB="45720">
                    <a:solidFill>
                      <a:srgbClr val="EEF4F7"/>
                    </a:solidFill>
                  </a:tcPr>
                </a:tc>
              </a:tr>
            </a:tbl>
          </a:graphicData>
        </a:graphic>
      </p:graphicFrame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B5CD26D-CA27-4C14-9F4F-B4FE9C6DC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5905500"/>
            <a:ext cx="666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125" b="0">
                <a:solidFill>
                  <a:srgbClr val="526472"/>
                </a:solidFill>
              </a:defRPr>
            </a:pPr>
            <a:r>
              <a:rPr sz="1125" b="0">
                <a:solidFill>
                  <a:srgbClr val="526472"/>
                </a:solidFill>
              </a:rPr>
              <a:t>* 0,002 % FS для полных шкал 0,02 и 0,05 Torr.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29E4B8-6086-404A-B6BF-99532310C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CCD8373-E37A-426E-AD82-C7FC6AA2E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06</a:t>
            </a:r>
          </a:p>
        </p:txBody>
      </p:sp>
    </p:spTree>
    <p:extLst>
      <p:ext uri="{BB962C8B-B14F-4D97-AF65-F5344CB8AC3E}">
        <p14:creationId xmlns:p14="http://schemas.microsoft.com/office/powerpoint/2010/main" val="31521749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accent-rail">
            <a:extLst xmlns:a="http://schemas.openxmlformats.org/drawingml/2006/main">
              <a:ext uri="{FF2B5EF4-FFF2-40B4-BE49-F238E27FC236}">
                <a16:creationId xmlns:a16="http://schemas.microsoft.com/office/drawing/2014/main" id="{4D993F61-CCA5-4C2C-A026-5E8DEE586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B59DD04-7ACE-47B6-B3A4-61257BC18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ИЗМЕРИТЕЛЬНЫЙ ТРАКТ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C4EE3E1-7C15-4688-8424-248C0010E6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Любая ошибка линии превращается в ошибку измерения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F1C7AC-A44B-4FB4-BB47-3F2173D37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39390" y="29241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BF552B98-D29A-4A3B-AABF-5D2B9932F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495550"/>
            <a:ext cx="199644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F5F3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DF9413-4A0C-4E2C-855D-97E43CB06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86050"/>
            <a:ext cx="176784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Процесс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0F3E1A7-C987-4FF3-B0C8-8DCB79464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07280" y="29241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C5D7D9D-F9BD-409F-9CDF-3A31552D0D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0840" y="2495550"/>
            <a:ext cx="199644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DD4217-5FE0-4E7E-88C8-9DCDD5924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5140" y="2686050"/>
            <a:ext cx="176784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Короткая линия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2C18D17-5765-45B2-AEFB-EE57F8419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75170" y="29241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47D796B-97A1-4DC4-B59A-874E78AAB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78730" y="2495550"/>
            <a:ext cx="199644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D96529-B81F-4D10-9568-3EF523339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3030" y="2686050"/>
            <a:ext cx="176784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CM1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3501B70-E01D-49BF-B9DE-4FE6BE5C5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43060" y="29241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C683459-91E3-4C59-AE0A-D0E9D8C372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46620" y="2495550"/>
            <a:ext cx="199644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F92EDA4-44BE-430F-8BDD-7F6D7FB3D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60920" y="2686050"/>
            <a:ext cx="176784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0–10 В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55A6322-81DA-41C1-9B43-7007E11AA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4510" y="2495550"/>
            <a:ext cx="1996440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5ECDDCD-4EB1-4FF9-A7C2-B439FC091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8810" y="2686050"/>
            <a:ext cx="176784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0B2436"/>
                </a:solidFill>
              </a:defRPr>
            </a:pPr>
            <a:r>
              <a:rPr sz="1350" b="1">
                <a:solidFill>
                  <a:srgbClr val="0B2436"/>
                </a:solidFill>
              </a:rPr>
              <a:t>АЦП / ПЛК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4549352-AF81-4663-A848-95F6A54839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171950"/>
            <a:ext cx="10001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0B2436"/>
                </a:solidFill>
              </a:defRPr>
            </a:pPr>
            <a:r>
              <a:rPr sz="1725" b="1">
                <a:solidFill>
                  <a:srgbClr val="0B2436"/>
                </a:solidFill>
              </a:rPr>
              <a:t>До ввода в эксплуатацию проверяют герметичность линии, прогрев, ноль, монтажное положение, экранирование и нагрузку.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FCC9557-2742-42E8-A6C2-28ABC88C4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7856246-8F19-4C04-850A-F261F555F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07</a:t>
            </a:r>
          </a:p>
        </p:txBody>
      </p:sp>
    </p:spTree>
    <p:extLst>
      <p:ext uri="{BB962C8B-B14F-4D97-AF65-F5344CB8AC3E}">
        <p14:creationId xmlns:p14="http://schemas.microsoft.com/office/powerpoint/2010/main" val="87930909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accent-rail">
            <a:extLst xmlns:a="http://schemas.openxmlformats.org/drawingml/2006/main">
              <a:ext uri="{FF2B5EF4-FFF2-40B4-BE49-F238E27FC236}">
                <a16:creationId xmlns:a16="http://schemas.microsoft.com/office/drawing/2014/main" id="{EB74E40A-ED7F-4E68-937B-2ADC92156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3231C0F-85A1-4A9C-B1F8-92450E787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МЕТРОЛОГИЧЕСКИЕ РИСКИ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7C0552F-CECF-4210-AEFC-50E62829A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Ноль, температура и термотранспирация могут доминировать над разрешением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0BD8695-12BF-47CC-A1D4-017E0A122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095500"/>
            <a:ext cx="23812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B684C8E-FCDD-40EE-9E8A-1C62E1EFF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266950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69AA"/>
                </a:solidFill>
              </a:defRPr>
            </a:pPr>
            <a:r>
              <a:rPr sz="2175" b="1">
                <a:solidFill>
                  <a:srgbClr val="1769AA"/>
                </a:solidFill>
              </a:rPr>
              <a:t>После прогрева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18523B6-D1BD-4762-8DCD-30ACD0701A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2743200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Ноль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B01B9FC-7C58-4592-9B21-18CFA4FF4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2095500"/>
            <a:ext cx="23812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3D5EDDA-AC4C-441E-B6A6-A63B1C8B2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266950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59A9C"/>
                </a:solidFill>
              </a:defRPr>
            </a:pPr>
            <a:r>
              <a:rPr sz="2175" b="1">
                <a:solidFill>
                  <a:srgbClr val="159A9C"/>
                </a:solidFill>
              </a:rPr>
              <a:t>Как при калибровке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3C6D1E-1CD8-48D2-B99C-DAE6A5228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48075" y="2743200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Ориентация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ABED71E-4E62-4DDF-833C-C1702B280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2095500"/>
            <a:ext cx="23812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D4EE3E8-08A5-4BD4-8C14-2F0BF1FD5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266950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1769AA"/>
                </a:solidFill>
              </a:defRPr>
            </a:pPr>
            <a:r>
              <a:rPr sz="2175" b="1">
                <a:solidFill>
                  <a:srgbClr val="1769AA"/>
                </a:solidFill>
              </a:rPr>
              <a:t>Без градиента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3F88D5A-A17D-40C3-880A-2284AF032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743200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Линия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6417EE7-5713-49DB-9477-F95C9B23D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2095500"/>
            <a:ext cx="2381250" cy="1123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2F773B1-B8D8-4E18-B8E2-E77BED220A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2266950"/>
            <a:ext cx="20383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175" b="1">
                <a:solidFill>
                  <a:srgbClr val="C94A4A"/>
                </a:solidFill>
              </a:defRPr>
            </a:pPr>
            <a:r>
              <a:rPr sz="2175" b="1">
                <a:solidFill>
                  <a:srgbClr val="C94A4A"/>
                </a:solidFill>
              </a:rPr>
              <a:t>Контролировать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1EA2181-47EA-47FB-AA31-23B2BD553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86825" y="2743200"/>
            <a:ext cx="20383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00" b="0">
                <a:solidFill>
                  <a:srgbClr val="526472"/>
                </a:solidFill>
              </a:defRPr>
            </a:pPr>
            <a:r>
              <a:rPr sz="1200" b="0">
                <a:solidFill>
                  <a:srgbClr val="526472"/>
                </a:solidFill>
              </a:rPr>
              <a:t>Загрязнение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F177044-D705-4002-90A3-F80EC80B7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3943350"/>
            <a:ext cx="10191750" cy="800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725" b="1">
                <a:solidFill>
                  <a:srgbClr val="0B2436"/>
                </a:solidFill>
              </a:defRPr>
            </a:pPr>
            <a:r>
              <a:rPr sz="1725" b="1">
                <a:solidFill>
                  <a:srgbClr val="0B2436"/>
                </a:solidFill>
              </a:rPr>
              <a:t>Тепловая транспирация — эффект газовой линии при низком давлении и температурном градиенте, а не дефект датчика.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FC49D87-277E-4833-ADFF-8A85BD85A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4F6EB00-AE95-4DBA-96AB-2F24740FA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08</a:t>
            </a:r>
          </a:p>
        </p:txBody>
      </p:sp>
    </p:spTree>
    <p:extLst>
      <p:ext uri="{BB962C8B-B14F-4D97-AF65-F5344CB8AC3E}">
        <p14:creationId xmlns:p14="http://schemas.microsoft.com/office/powerpoint/2010/main" val="185286030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accent-rail">
            <a:extLst xmlns:a="http://schemas.openxmlformats.org/drawingml/2006/main">
              <a:ext uri="{FF2B5EF4-FFF2-40B4-BE49-F238E27FC236}">
                <a16:creationId xmlns:a16="http://schemas.microsoft.com/office/drawing/2014/main" id="{E9C6321D-7427-48A2-AE4F-9D334AD1B4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524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8771252-FA0B-4C46-B547-811D9A317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6670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МОНТАЖ И ЗАПУСК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9D57EB9-8B62-41D0-B880-5E62D6D97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590550"/>
            <a:ext cx="10858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850" b="1">
                <a:solidFill>
                  <a:srgbClr val="0B2436"/>
                </a:solidFill>
              </a:defRPr>
            </a:pPr>
            <a:r>
              <a:rPr sz="2850" b="1">
                <a:solidFill>
                  <a:srgbClr val="0B2436"/>
                </a:solidFill>
              </a:rPr>
              <a:t>Ввод CM1 в эксплуатацию — последовательность из шести проверок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000BA34-1060-4959-814F-7FDDDB9B1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78075" y="28098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791ADEA-E166-4E42-B2AC-AF2D8016C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381250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FF5F3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0A5A897-31E3-43B3-889B-2EEFDBD6F0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Совместимость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0E06088-0D24-4D30-A2AF-8A3DAF5D5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84650" y="28098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94AE09F-CC5B-4152-8546-A4D98FE0EE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49525" y="2381250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DB72291-9E8C-4387-889F-D311E4E83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3825" y="2571750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Монтаж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2FBFF77-BB55-49A0-8F34-E6FD25240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91225" y="28098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D057B2B-E951-4150-9759-EC8E30074D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56100" y="2381250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15577F-0A36-4A3A-8E09-309D17CBB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0400" y="2571750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Питание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DC18FA7-94E0-4934-83F1-234AF9014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7800" y="28098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6034C31-70AB-43B4-B3C0-490969CEF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62675" y="2381250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3458934-B996-430A-932B-8634EA57F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76975" y="2571750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Прогрев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E7CF3D5-2D8B-461F-8952-C01628AEF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4375" y="2809875"/>
            <a:ext cx="1714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59A9C"/>
          </a:solidFill>
          <a:ln xmlns:a="http://schemas.openxmlformats.org/drawingml/2006/main" w="0">
            <a:solidFill>
              <a:srgbClr val="159A9C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119C39E-6475-48CD-B21D-A8928922E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9250" y="2381250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5369662-DACD-4A85-BB07-C2B202AFC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83550" y="2571750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0">
                <a:solidFill>
                  <a:srgbClr val="0B2436"/>
                </a:solidFill>
              </a:defRPr>
            </a:pPr>
            <a:r>
              <a:rPr sz="1350" b="0">
                <a:solidFill>
                  <a:srgbClr val="0B2436"/>
                </a:solidFill>
              </a:rPr>
              <a:t>Ноль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78F4957-6242-486A-B9E1-E70C78869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75825" y="2381250"/>
            <a:ext cx="1635125" cy="9144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4F7"/>
          </a:solidFill>
          <a:ln xmlns:a="http://schemas.openxmlformats.org/drawingml/2006/main" w="9525">
            <a:solidFill>
              <a:srgbClr val="C7D3D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4B9524C-4571-4EFE-BA92-8054DADA7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90125" y="2571750"/>
            <a:ext cx="14065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350" b="1">
                <a:solidFill>
                  <a:srgbClr val="0B2436"/>
                </a:solidFill>
              </a:defRPr>
            </a:pPr>
            <a:r>
              <a:rPr sz="1350" b="1">
                <a:solidFill>
                  <a:srgbClr val="0B2436"/>
                </a:solidFill>
              </a:rPr>
              <a:t>Сверка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B3EA612-E785-4D37-9E3B-ABF20FF41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4095750"/>
            <a:ext cx="100965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650" b="1">
                <a:solidFill>
                  <a:srgbClr val="0B2436"/>
                </a:solidFill>
              </a:defRPr>
            </a:pPr>
            <a:r>
              <a:rPr sz="1650" b="1">
                <a:solidFill>
                  <a:srgbClr val="0B2436"/>
                </a:solidFill>
              </a:rPr>
              <a:t>Обнуление выполняют только при доказанно достаточно низком давлении. Универсальный порог без модели и полной шкалы некорректен.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2CB4FF4-D3BD-45A1-A48B-B06858EB9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86525"/>
            <a:ext cx="2476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0">
                <a:solidFill>
                  <a:srgbClr val="526472"/>
                </a:solidFill>
              </a:defRPr>
            </a:pPr>
            <a:r>
              <a:rPr sz="900" b="0">
                <a:solidFill>
                  <a:srgbClr val="526472"/>
                </a:solidFill>
              </a:rPr>
              <a:t>LeakLab CM1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BCC349F-871C-40BC-814D-75FF9B5FE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96625" y="6457950"/>
            <a:ext cx="495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159A9C"/>
                </a:solidFill>
              </a:defRPr>
            </a:pPr>
            <a:r>
              <a:rPr sz="1050" b="1">
                <a:solidFill>
                  <a:srgbClr val="159A9C"/>
                </a:solidFill>
              </a:rPr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198670088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2026-08-30T17:12:58.7420000Z</dcterms:created>
  <dcterms:modified xsi:type="dcterms:W3CDTF">2026-08-30T17:12:58.7420000Z</dcterms:modified>
</coreProperties>
</file>