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1f3257209594244" /><Relationship Type="http://schemas.openxmlformats.org/officeDocument/2006/relationships/extended-properties" Target="/docProps/app.xml" Id="Re3d57b7d87b048ba" /><Relationship Type="http://schemas.openxmlformats.org/officeDocument/2006/relationships/officeDocument" Target="/ppt/presentation.xml" Id="R920420f46016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8a13b9ed24970"/>
  </p:sldMasterIdLst>
  <p:notesMasterIdLst>
    <p:notesMasterId xmlns:r="http://schemas.openxmlformats.org/officeDocument/2006/relationships" r:id="R98299ed3bb6b4409"/>
  </p:notesMasterIdLst>
  <p:sldIdLst>
    <p:sldId xmlns:r="http://schemas.openxmlformats.org/officeDocument/2006/relationships" id="256" r:id="R9c265616b9514dbe"/>
    <p:sldId xmlns:r="http://schemas.openxmlformats.org/officeDocument/2006/relationships" id="257" r:id="R188db074641f454b"/>
    <p:sldId xmlns:r="http://schemas.openxmlformats.org/officeDocument/2006/relationships" id="258" r:id="R0998b9722f394f36"/>
    <p:sldId xmlns:r="http://schemas.openxmlformats.org/officeDocument/2006/relationships" id="259" r:id="R388f518ce5854eb3"/>
    <p:sldId xmlns:r="http://schemas.openxmlformats.org/officeDocument/2006/relationships" id="260" r:id="R1839b5875fe14139"/>
    <p:sldId xmlns:r="http://schemas.openxmlformats.org/officeDocument/2006/relationships" id="261" r:id="R502be5a190ec4039"/>
    <p:sldId xmlns:r="http://schemas.openxmlformats.org/officeDocument/2006/relationships" id="262" r:id="R3158f66328b14435"/>
    <p:sldId xmlns:r="http://schemas.openxmlformats.org/officeDocument/2006/relationships" id="263" r:id="Rd55eb5f7d27445a4"/>
    <p:sldId xmlns:r="http://schemas.openxmlformats.org/officeDocument/2006/relationships" id="264" r:id="R5de3c6d86f054f20"/>
    <p:sldId xmlns:r="http://schemas.openxmlformats.org/officeDocument/2006/relationships" id="265" r:id="R1a3f30bb50894e06"/>
    <p:sldId xmlns:r="http://schemas.openxmlformats.org/officeDocument/2006/relationships" id="266" r:id="Rf9aa4f434a964c91"/>
    <p:sldId xmlns:r="http://schemas.openxmlformats.org/officeDocument/2006/relationships" id="267" r:id="R603afa49f4f94a41"/>
    <p:sldId xmlns:r="http://schemas.openxmlformats.org/officeDocument/2006/relationships" id="268" r:id="R1b5df9e47da14854"/>
    <p:sldId xmlns:r="http://schemas.openxmlformats.org/officeDocument/2006/relationships" id="269" r:id="Rcab6786153844dc7"/>
    <p:sldId xmlns:r="http://schemas.openxmlformats.org/officeDocument/2006/relationships" id="270" r:id="Ra1ee27bcf762446e"/>
    <p:sldId xmlns:r="http://schemas.openxmlformats.org/officeDocument/2006/relationships" id="271" r:id="Raf1bd3ae751341ce"/>
    <p:sldId xmlns:r="http://schemas.openxmlformats.org/officeDocument/2006/relationships" id="272" r:id="Rc3aa185536ca4ced"/>
    <p:sldId xmlns:r="http://schemas.openxmlformats.org/officeDocument/2006/relationships" id="273" r:id="Rd24b770b200a4c36"/>
    <p:sldId xmlns:r="http://schemas.openxmlformats.org/officeDocument/2006/relationships" id="274" r:id="R1a51522833454c83"/>
    <p:sldId xmlns:r="http://schemas.openxmlformats.org/officeDocument/2006/relationships" id="275" r:id="R6f685af95710421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a8f3f24e11c43d2" /><Relationship Type="http://schemas.openxmlformats.org/officeDocument/2006/relationships/slideMaster" Target="/ppt/slideMasters/slideMaster1.xml" Id="Re928a13b9ed24970" /><Relationship Type="http://schemas.openxmlformats.org/officeDocument/2006/relationships/notesMaster" Target="/ppt/notesMasters/notesMaster1.xml" Id="R98299ed3bb6b4409" /><Relationship Type="http://schemas.openxmlformats.org/officeDocument/2006/relationships/presProps" Target="/ppt/presProps.xml" Id="Rae2e0c8cd4014a15" /><Relationship Type="http://schemas.openxmlformats.org/officeDocument/2006/relationships/tableStyles" Target="/ppt/tableStyles.xml" Id="R473ace382b564756" /><Relationship Type="http://schemas.openxmlformats.org/officeDocument/2006/relationships/slide" Target="/ppt/slides/slide1.xml" Id="R9c265616b9514dbe" /><Relationship Type="http://schemas.openxmlformats.org/officeDocument/2006/relationships/slide" Target="/ppt/slides/slide2.xml" Id="R188db074641f454b" /><Relationship Type="http://schemas.openxmlformats.org/officeDocument/2006/relationships/slide" Target="/ppt/slides/slide3.xml" Id="R0998b9722f394f36" /><Relationship Type="http://schemas.openxmlformats.org/officeDocument/2006/relationships/slide" Target="/ppt/slides/slide4.xml" Id="R388f518ce5854eb3" /><Relationship Type="http://schemas.openxmlformats.org/officeDocument/2006/relationships/slide" Target="/ppt/slides/slide5.xml" Id="R1839b5875fe14139" /><Relationship Type="http://schemas.openxmlformats.org/officeDocument/2006/relationships/slide" Target="/ppt/slides/slide6.xml" Id="R502be5a190ec4039" /><Relationship Type="http://schemas.openxmlformats.org/officeDocument/2006/relationships/slide" Target="/ppt/slides/slide7.xml" Id="R3158f66328b14435" /><Relationship Type="http://schemas.openxmlformats.org/officeDocument/2006/relationships/slide" Target="/ppt/slides/slide8.xml" Id="Rd55eb5f7d27445a4" /><Relationship Type="http://schemas.openxmlformats.org/officeDocument/2006/relationships/slide" Target="/ppt/slides/slide9.xml" Id="R5de3c6d86f054f20" /><Relationship Type="http://schemas.openxmlformats.org/officeDocument/2006/relationships/slide" Target="/ppt/slides/slide10.xml" Id="R1a3f30bb50894e06" /><Relationship Type="http://schemas.openxmlformats.org/officeDocument/2006/relationships/slide" Target="/ppt/slides/slide11.xml" Id="Rf9aa4f434a964c91" /><Relationship Type="http://schemas.openxmlformats.org/officeDocument/2006/relationships/slide" Target="/ppt/slides/slide12.xml" Id="R603afa49f4f94a41" /><Relationship Type="http://schemas.openxmlformats.org/officeDocument/2006/relationships/slide" Target="/ppt/slides/slide13.xml" Id="R1b5df9e47da14854" /><Relationship Type="http://schemas.openxmlformats.org/officeDocument/2006/relationships/slide" Target="/ppt/slides/slide14.xml" Id="Rcab6786153844dc7" /><Relationship Type="http://schemas.openxmlformats.org/officeDocument/2006/relationships/slide" Target="/ppt/slides/slide15.xml" Id="Ra1ee27bcf762446e" /><Relationship Type="http://schemas.openxmlformats.org/officeDocument/2006/relationships/slide" Target="/ppt/slides/slide16.xml" Id="Raf1bd3ae751341ce" /><Relationship Type="http://schemas.openxmlformats.org/officeDocument/2006/relationships/slide" Target="/ppt/slides/slide17.xml" Id="Rc3aa185536ca4ced" /><Relationship Type="http://schemas.openxmlformats.org/officeDocument/2006/relationships/slide" Target="/ppt/slides/slide18.xml" Id="Rd24b770b200a4c36" /><Relationship Type="http://schemas.openxmlformats.org/officeDocument/2006/relationships/slide" Target="/ppt/slides/slide19.xml" Id="R1a51522833454c83" /><Relationship Type="http://schemas.openxmlformats.org/officeDocument/2006/relationships/slide" Target="/ppt/slides/slide20.xml" Id="R6f685af95710421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6e492f826e5410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2d7ca506954752" /><Relationship Type="http://schemas.openxmlformats.org/officeDocument/2006/relationships/notesMaster" Target="/ppt/notesMasters/notesMaster1.xml" Id="Racb90a8b3af947f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9305405eae346d5" /><Relationship Type="http://schemas.openxmlformats.org/officeDocument/2006/relationships/notesMaster" Target="/ppt/notesMasters/notesMaster1.xml" Id="R14babff659224d6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b1e754203b34047" /><Relationship Type="http://schemas.openxmlformats.org/officeDocument/2006/relationships/notesMaster" Target="/ppt/notesMasters/notesMaster1.xml" Id="Rbbd9ec9f8003481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5df311cb9304d68" /><Relationship Type="http://schemas.openxmlformats.org/officeDocument/2006/relationships/notesMaster" Target="/ppt/notesMasters/notesMaster1.xml" Id="Rd4433474abb1452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bf3dc2f62304dbd" /><Relationship Type="http://schemas.openxmlformats.org/officeDocument/2006/relationships/notesMaster" Target="/ppt/notesMasters/notesMaster1.xml" Id="Ra0771ea9c989436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2d2533658964082" /><Relationship Type="http://schemas.openxmlformats.org/officeDocument/2006/relationships/notesMaster" Target="/ppt/notesMasters/notesMaster1.xml" Id="R29fc1a7c290a475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0f41e916d2148ba" /><Relationship Type="http://schemas.openxmlformats.org/officeDocument/2006/relationships/notesMaster" Target="/ppt/notesMasters/notesMaster1.xml" Id="Rffebae8f8347473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baa5799b11b4a07" /><Relationship Type="http://schemas.openxmlformats.org/officeDocument/2006/relationships/notesMaster" Target="/ppt/notesMasters/notesMaster1.xml" Id="R18c1b8c41393482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131be6dd65a478a" /><Relationship Type="http://schemas.openxmlformats.org/officeDocument/2006/relationships/notesMaster" Target="/ppt/notesMasters/notesMaster1.xml" Id="R0a65ec748fea478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a0b8a71924c459b" /><Relationship Type="http://schemas.openxmlformats.org/officeDocument/2006/relationships/notesMaster" Target="/ppt/notesMasters/notesMaster1.xml" Id="Rd3d84d5306a9486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d202d5fc1ca40d5" /><Relationship Type="http://schemas.openxmlformats.org/officeDocument/2006/relationships/notesMaster" Target="/ppt/notesMasters/notesMaster1.xml" Id="Re3ddc72cf28444b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f35241aeaae4758" /><Relationship Type="http://schemas.openxmlformats.org/officeDocument/2006/relationships/notesMaster" Target="/ppt/notesMasters/notesMaster1.xml" Id="R9b3d4e551060410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eccc456b4df4ed7" /><Relationship Type="http://schemas.openxmlformats.org/officeDocument/2006/relationships/notesMaster" Target="/ppt/notesMasters/notesMaster1.xml" Id="R6fa9ab1612fd4f9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ce3cb40d3a14a00" /><Relationship Type="http://schemas.openxmlformats.org/officeDocument/2006/relationships/notesMaster" Target="/ppt/notesMasters/notesMaster1.xml" Id="R483ce0972000455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693954f70b244b1" /><Relationship Type="http://schemas.openxmlformats.org/officeDocument/2006/relationships/notesMaster" Target="/ppt/notesMasters/notesMaster1.xml" Id="Rf685d87ded3c418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bd4fcc6fc194de2" /><Relationship Type="http://schemas.openxmlformats.org/officeDocument/2006/relationships/notesMaster" Target="/ppt/notesMasters/notesMaster1.xml" Id="Rb4e385517536409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f13f62a31484573" /><Relationship Type="http://schemas.openxmlformats.org/officeDocument/2006/relationships/notesMaster" Target="/ppt/notesMasters/notesMaster1.xml" Id="Rb982681e1afc464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20c7701a36e416a" /><Relationship Type="http://schemas.openxmlformats.org/officeDocument/2006/relationships/notesMaster" Target="/ppt/notesMasters/notesMaster1.xml" Id="R0122c2f91a684ba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4973c2a31254b39" /><Relationship Type="http://schemas.openxmlformats.org/officeDocument/2006/relationships/notesMaster" Target="/ppt/notesMasters/notesMaster1.xml" Id="Rbcca8c42ccc9444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56f16bd3984122" /><Relationship Type="http://schemas.openxmlformats.org/officeDocument/2006/relationships/notesMaster" Target="/ppt/notesMasters/notesMaster1.xml" Id="R50789a32dc264a9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Daude et al., Vacuum 104 (2014), thermal transpiration correction</a:t>
            </a:r>
          </a:p>
          <a:p xmlns:a="http://schemas.openxmlformats.org/drawingml/2006/main">
            <a:r>
              <a:t>- ISO 20146:2019; ISO 3567:2026; ISO 27893:2026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NIST CDG performance and zero-stability studies; bibliography in article_ru.md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 20146:2019; ISO 3567:2026; ISO 27893:2026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LeakLab CM1 patent_landscape.md; official patent family publications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ISO 20146:2019; ISO 3567:2026; ISO 27893:2026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>- NIST CDG performance and zero-stability studies; bibliography in article_ru.md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NIST CDG performance and zero-stability studies; bibliography in article_ru.md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565a54aa5469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14cdbfe9cfb462f" /><Relationship Type="http://schemas.openxmlformats.org/officeDocument/2006/relationships/slideLayout" Target="/ppt/slideLayouts/slideLayout1.xml" Id="Re98a27a8a6784e5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a27a8a6784e5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3549d9718431d" /><Relationship Type="http://schemas.openxmlformats.org/officeDocument/2006/relationships/image" Target="/ppt/media/image.png" Id="Racdcd2a3d3a44019" /><Relationship Type="http://schemas.openxmlformats.org/officeDocument/2006/relationships/notesSlide" Target="/ppt/notesSlides/notesSlide1.xml" Id="R8fbc2edb66434a9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7fe4bd3a4ca9" /><Relationship Type="http://schemas.openxmlformats.org/officeDocument/2006/relationships/notesSlide" Target="/ppt/notesSlides/notesSlide10.xml" Id="R9eb797cf0cf54c2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b1bae30b494d" /><Relationship Type="http://schemas.openxmlformats.org/officeDocument/2006/relationships/notesSlide" Target="/ppt/notesSlides/notesSlide11.xml" Id="R98e43c7f6475449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499f41184040" /><Relationship Type="http://schemas.openxmlformats.org/officeDocument/2006/relationships/notesSlide" Target="/ppt/notesSlides/notesSlide12.xml" Id="R4e701fb0a10d4c1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a4160c62942ab" /><Relationship Type="http://schemas.openxmlformats.org/officeDocument/2006/relationships/notesSlide" Target="/ppt/notesSlides/notesSlide13.xml" Id="R0e52e70d657c48a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0825be2374bec" /><Relationship Type="http://schemas.openxmlformats.org/officeDocument/2006/relationships/notesSlide" Target="/ppt/notesSlides/notesSlide14.xml" Id="Ra8fc7767deaa419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0b5a45424fbf" /><Relationship Type="http://schemas.openxmlformats.org/officeDocument/2006/relationships/notesSlide" Target="/ppt/notesSlides/notesSlide15.xml" Id="R3be395e58693400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cf6e1e3b4de3" /><Relationship Type="http://schemas.openxmlformats.org/officeDocument/2006/relationships/notesSlide" Target="/ppt/notesSlides/notesSlide16.xml" Id="Rad1fe25fa54c4e7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38aa85c84028" /><Relationship Type="http://schemas.openxmlformats.org/officeDocument/2006/relationships/notesSlide" Target="/ppt/notesSlides/notesSlide17.xml" Id="R4a2fedeedb3f408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179955b824fb3" /><Relationship Type="http://schemas.openxmlformats.org/officeDocument/2006/relationships/notesSlide" Target="/ppt/notesSlides/notesSlide18.xml" Id="Raa9fbb630fdc4a0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1e06fc634495" /><Relationship Type="http://schemas.openxmlformats.org/officeDocument/2006/relationships/notesSlide" Target="/ppt/notesSlides/notesSlide19.xml" Id="Rc7ef0c7157c8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cdf79cd874d91" /><Relationship Type="http://schemas.openxmlformats.org/officeDocument/2006/relationships/notesSlide" Target="/ppt/notesSlides/notesSlide2.xml" Id="R52b2704807b14ab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bb4a854549d5" /><Relationship Type="http://schemas.openxmlformats.org/officeDocument/2006/relationships/notesSlide" Target="/ppt/notesSlides/notesSlide20.xml" Id="Rb17a4109a9a2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f34002844a15" /><Relationship Type="http://schemas.openxmlformats.org/officeDocument/2006/relationships/image" Target="/ppt/media/image2.png" Id="R84207ada8b3a42a8" /><Relationship Type="http://schemas.openxmlformats.org/officeDocument/2006/relationships/notesSlide" Target="/ppt/notesSlides/notesSlide3.xml" Id="Rfb55ea4ffc36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0e15cb22e4ea1" /><Relationship Type="http://schemas.openxmlformats.org/officeDocument/2006/relationships/notesSlide" Target="/ppt/notesSlides/notesSlide4.xml" Id="Rf59b618bc3ad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d6d40c41465e" /><Relationship Type="http://schemas.openxmlformats.org/officeDocument/2006/relationships/image" Target="/ppt/media/image3.png" Id="R1daeed79777a4f62" /><Relationship Type="http://schemas.openxmlformats.org/officeDocument/2006/relationships/notesSlide" Target="/ppt/notesSlides/notesSlide5.xml" Id="Rb91173e07500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16c6b7f8402e" /><Relationship Type="http://schemas.openxmlformats.org/officeDocument/2006/relationships/notesSlide" Target="/ppt/notesSlides/notesSlide6.xml" Id="Raad48bbe0250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a660e7b7f483e" /><Relationship Type="http://schemas.openxmlformats.org/officeDocument/2006/relationships/notesSlide" Target="/ppt/notesSlides/notesSlide7.xml" Id="Rb40369d5ed6447d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3b16758a4658" /><Relationship Type="http://schemas.openxmlformats.org/officeDocument/2006/relationships/notesSlide" Target="/ppt/notesSlides/notesSlide8.xml" Id="Rb72efe90733a42a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59009787a421b" /><Relationship Type="http://schemas.openxmlformats.org/officeDocument/2006/relationships/notesSlide" Target="/ppt/notesSlides/notesSlide9.xml" Id="R0acb1c571f9245d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243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DC58F7-0472-481B-B85C-9F2BAA202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4A713C-6A53-4DB9-A615-112AD9566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609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79D7D4"/>
                </a:solidFill>
              </a:defRPr>
            </a:pPr>
            <a:r>
              <a:rPr sz="1125" b="1">
                <a:solidFill>
                  <a:srgbClr val="79D7D4"/>
                </a:solidFill>
              </a:rPr>
              <a:t>МЕМБРАННО-ЁМКОСТНЫЕ ВАКУУММЕТРЫ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6F6CD0-588A-47F5-9689-F5D74A00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5810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LeakLab CM1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2D33AC-44ED-41FF-A8B0-4E1E85DEB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43150"/>
            <a:ext cx="5619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FFFFFF"/>
                </a:solidFill>
              </a:defRPr>
            </a:pPr>
            <a:r>
              <a:rPr sz="2100" b="0">
                <a:solidFill>
                  <a:srgbClr val="FFFFFF"/>
                </a:solidFill>
              </a:rPr>
              <a:t>Физика, метрология, патенты и инженерная интеграция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D4C674-845C-4E33-B064-FC60C72E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19700"/>
            <a:ext cx="571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FD2DD"/>
                </a:solidFill>
              </a:defRPr>
            </a:pPr>
            <a:r>
              <a:rPr sz="1275" b="0">
                <a:solidFill>
                  <a:srgbClr val="BFD2DD"/>
                </a:solidFill>
              </a:rPr>
              <a:t>Подробный технический обзор · 20 слайдов ·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1CC519-9391-4A30-B444-42B62BC0B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676400"/>
            <a:ext cx="48387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15064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cd2a3d3a44019"/>
          <a:stretch xmlns:a="http://schemas.openxmlformats.org/drawingml/2006/main"/>
        </p:blipFill>
        <p:spPr>
          <a:xfrm xmlns:a="http://schemas.openxmlformats.org/drawingml/2006/main">
            <a:off x="6838950" y="1914525"/>
            <a:ext cx="4572000" cy="2571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729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accent-rail">
            <a:extLst xmlns:a="http://schemas.openxmlformats.org/drawingml/2006/main">
              <a:ext uri="{FF2B5EF4-FFF2-40B4-BE49-F238E27FC236}">
                <a16:creationId xmlns:a16="http://schemas.microsoft.com/office/drawing/2014/main" id="{6090A6CE-EA9D-4016-BB1B-D16A52BD4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5034A9-4EA6-4426-948D-2316CEB12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ТЕПЛОВАЯ ТРАНСПИРАЦИЯ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747C375-1195-4318-8207-B88ED0DE4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Температурный градиент линии искажает низкое давление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7FCAEB-021C-4E9A-9891-2A2D038D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939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7225DC-E985-45B0-B514-AFA3D3215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812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5F3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12501C-A95C-446A-960F-0DF75868A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Горячая ячейка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527187-3990-4C45-85B8-61B5D66AC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728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52175F-7ECE-41D3-BA46-6E1BDBBF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0840" y="23812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30353D-3847-40BE-B6A7-14CD82160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5140" y="25717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Редкие столкновения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29B9D3-69D4-4EEE-A1BB-21F06355B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517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90F6FB-177A-4211-93D3-824F1F1F0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8730" y="23812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3A8113-761C-4EC4-BD6C-947060F07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3030" y="25717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Градиент 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5C576A-B061-4296-9564-D3394D944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306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41817F-2E4A-41C0-8123-AADC4D6B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812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408735-4725-4553-8C81-8C6AEE18F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25717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Разность 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DDC855-3ACD-4887-91DA-28A0B0632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4510" y="23812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192C9C-BE05-402E-93E5-0A5AB4F94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8810" y="25717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2436"/>
                </a:solidFill>
              </a:defRPr>
            </a:pPr>
            <a:r>
              <a:rPr sz="1350" b="1">
                <a:solidFill>
                  <a:srgbClr val="0B2436"/>
                </a:solidFill>
              </a:rPr>
              <a:t>Коррекция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FEE604-788F-4626-BE9F-E7C80BF3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95750"/>
            <a:ext cx="1028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B2436"/>
                </a:solidFill>
              </a:defRPr>
            </a:pPr>
            <a:r>
              <a:rPr sz="1650" b="1">
                <a:solidFill>
                  <a:srgbClr val="0B2436"/>
                </a:solidFill>
              </a:rPr>
              <a:t>Эффект зависит от газа, геометрии линии, давления и температур. Он относится к измерительной системе, а не к «неисправности» CM1.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26C1183-9088-4323-8DBD-CD17706F3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10E128-BBB3-4C35-8CDF-D2A83AF1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8957687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FCC5562-089B-4B28-AC1D-C2285F06F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818653-560E-479B-B6F0-716048FF8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ОРИЕНТАЦИЯ И ГРАВИТАЦИЯ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93650E-FAC4-43EF-AC50-EFB83A994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Низкие диапазоны следует монтировать как при калибровке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BBEE99-3CEE-4606-A553-C8B303B3B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47875"/>
            <a:ext cx="9906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0B2436"/>
                </a:solidFill>
              </a:defRPr>
            </a:pPr>
            <a:r>
              <a:rPr sz="2025" b="1">
                <a:solidFill>
                  <a:srgbClr val="0B2436"/>
                </a:solidFill>
              </a:rPr>
              <a:t>Гравитационная нагрузка меняет прогиб чувствительной мембраны. В каталоге для низких полных шкал предусмотрена горизонтальная или вертикальная калибровка.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39770E-0152-48A8-9AEE-3C3FD4634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886200"/>
            <a:ext cx="30480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7E4C43-2F34-471B-B6ED-BF6FA1C02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057650"/>
            <a:ext cx="2705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Зафиксировать ориентацию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958D03-F3DF-4196-ABB0-E42573D77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533900"/>
            <a:ext cx="2705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До монтажа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BFB60C-30EF-471B-84A9-37679D095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86200"/>
            <a:ext cx="30480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82C509-18ED-4699-85FD-C612CE8D9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57650"/>
            <a:ext cx="2705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9A9C"/>
                </a:solidFill>
              </a:defRPr>
            </a:pPr>
            <a:r>
              <a:rPr sz="2175" b="1">
                <a:solidFill>
                  <a:srgbClr val="159A9C"/>
                </a:solidFill>
              </a:rPr>
              <a:t>Проверить ноль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BFDBC5-2BD5-425C-95FC-58F428B62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533900"/>
            <a:ext cx="2705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После монтажа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8C0A32-1AB9-47BF-9506-83CEA4C9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C8D66F-C399-4607-9DC4-528095EA6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0971974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8AECABBE-43FD-42BB-820B-BF48C429B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42E601-A26C-48FD-B123-B5CDF54E0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ЗАГРЯЗНЕНИЕ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7C9E2C-3EAE-454A-9182-7AC76EF4C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Защита процесса важнее попытки «откалибровать» загрязнение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952500" y="1857375"/>
          <a:ext xmlns:a="http://schemas.openxmlformats.org/drawingml/2006/main" cx="10096500" cy="3238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65500"/>
                <a:gridCol w="3365500"/>
                <a:gridCol w="3365500"/>
              </a:tblGrid>
              <a:tr h="6477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Риск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Проявление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Инженерное действие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Частицы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Смещение нуля, механическое влияние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Фильтрация и ориентация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Конденсат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Плёнка на мембране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Температура линии и purge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Полимеры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Долговременный дрейф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Совместимый режим очистки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Коррозия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Повреждение смачиваемых частей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Проверка материалов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E0CAD8-5727-4C85-8386-5869D5C41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429250"/>
            <a:ext cx="9525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C94A4A"/>
                </a:solidFill>
              </a:defRPr>
            </a:pPr>
            <a:r>
              <a:rPr sz="1575" b="1">
                <a:solidFill>
                  <a:srgbClr val="C94A4A"/>
                </a:solidFill>
              </a:rPr>
              <a:t>Не применяйте универсальную чистку без регламента конкретного исполнения.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B945F3-75FD-4C04-8D7F-0DDD16282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2E531B-BBBD-49C9-8BBF-A89AD79FF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3993779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6D4D6A4-654B-47A7-B8DA-55FA38494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CF8B15-7D5E-49CA-B3C6-0BF61071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КАЛИБРОВКА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31E0B9-A0A7-4D70-87A0-1B46EECE2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Калибровка связывает показание CM1 с эталонной системой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9E1136-6D50-4DE9-8F96-917FB508B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8075" y="27146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0612D9-5594-48C9-9B8C-D29CDC3DD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8600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5F3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910C07-486E-40B4-A593-2F7600D5C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7650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Эталон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1EC552-0840-4D39-8202-D07098C14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4650" y="27146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A32312-7177-46A4-B257-7DD5837C3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9525" y="228600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EF4AD6-1A96-44D9-929B-625F79F5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3825" y="247650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Камера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1C90BC-2348-4B14-936D-552A53987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1225" y="27146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D05308-B20B-4C92-817E-85DF65EC6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28600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5FA55D-4E2C-409D-9176-E2CDEE927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0400" y="247650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Ступени 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EB117C-6007-4BD9-8AA1-F3A359533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7800" y="27146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26C524-C903-423A-BBB2-2663581EB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28600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BE33FB-6CFE-49C6-ACFC-D1C669C0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247650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Стабилизация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5EADFA-5774-4A98-8B67-F1175CFDB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4375" y="271462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41298C-2534-4F14-8646-C270007CE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9250" y="228600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717455-B493-40D0-B4AB-478F61A9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247650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Сравнение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2A04D4-49C2-45C2-B9AE-969732D4C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5825" y="228600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B10335-75B1-4762-8E88-E9D45F88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0125" y="247650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2436"/>
                </a:solidFill>
              </a:defRPr>
            </a:pPr>
            <a:r>
              <a:rPr sz="1350" b="1">
                <a:solidFill>
                  <a:srgbClr val="0B2436"/>
                </a:solidFill>
              </a:rPr>
              <a:t>Протокол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ADDEBA-5626-42B4-BE74-A055C1F3A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19550"/>
            <a:ext cx="10382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B2436"/>
                </a:solidFill>
              </a:defRPr>
            </a:pPr>
            <a:r>
              <a:rPr sz="1575" b="1">
                <a:solidFill>
                  <a:srgbClr val="0B2436"/>
                </a:solidFill>
              </a:rPr>
              <a:t>ISO 20146 задаёт общие подходы к калибровке вакуумметров; ISO 3567 и ISO 27893 описывают калибровочные камеры и методы сравнения. Калибровка не равна поверке.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7267A2-680F-42A3-9FE9-3EA9515E4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74263D-CD51-49F7-B1BA-132D92F2E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6273904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285DB6F3-7971-4473-BB4C-53721F72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8A221E-E1A3-4231-8E5A-CDF29FF8A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БЕЗ ПОДОГРЕВА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304D2E-935D-4AA3-920E-5DA2CED49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CM1 сопоставляют с MKS 626D и INFICON Porter/SKY без подогрева</a:t>
            </a:r>
          </a:p>
        </p:txBody>
      </p:sp>
      <p:graphicFrame>
        <p:nvGraphicFramePr>
          <p:cNvPr id="10" name=""/>
          <p:cNvGraphicFramePr/>
          <p:nvPr/>
        </p:nvGraphicFramePr>
        <p:xfrm>
          <a:off xmlns:a="http://schemas.openxmlformats.org/drawingml/2006/main" x="666750" y="1762125"/>
          <a:ext xmlns:a="http://schemas.openxmlformats.org/drawingml/2006/main" cx="10858500" cy="3429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714625"/>
                <a:gridCol w="2714625"/>
                <a:gridCol w="2714625"/>
                <a:gridCol w="2714625"/>
              </a:tblGrid>
              <a:tr h="6858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Критерий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LeakLab CM1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MKS 626D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INFICON Porter / SKY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Принцип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CDG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CDG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CDG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Температура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модель-зависимо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Сигнал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0–10 В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по исполнению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по исполнению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Вывод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Проверить код заказа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Не считать совместимость автоматической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Сравнивать модель и FS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D04331-2DA8-4E66-AA4D-7C3F41CF0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8AB93B-AACE-4258-9F7F-8FF4912F3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76115510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29D8330-2CBE-4391-A683-81B4DDF50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CE0212-4AAA-4853-A65C-14F54A6A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45 °C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CD9369-FD3C-4115-87AC-ECBEF0D33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Для 45 °C сравнивают CM1, MKS 627H и INFICON SKY CDG045D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D0B9E5-7736-4B54-B2FA-6FFDB7B4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955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0B2436"/>
                </a:solidFill>
              </a:defRPr>
            </a:pPr>
            <a:r>
              <a:rPr sz="2025" b="1">
                <a:solidFill>
                  <a:srgbClr val="0B2436"/>
                </a:solidFill>
              </a:rPr>
              <a:t>Сравнение ведут по одной полной шкале, accuracy, коэффициентам нуля и шкалы, времени прогрева, фланцу, ориентации, выходу и питанию.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01F12C-C48D-485C-AD3F-7EB2140BB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14750"/>
            <a:ext cx="4762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5E8"/>
          </a:solidFill>
          <a:ln xmlns:a="http://schemas.openxmlformats.org/drawingml/2006/main" w="19050">
            <a:solidFill>
              <a:srgbClr val="F5B64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B38EC7-B256-4998-BD01-EA950ACF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981450"/>
            <a:ext cx="428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C94A4A"/>
                </a:solidFill>
              </a:defRPr>
            </a:pPr>
            <a:r>
              <a:rPr sz="1725" b="1">
                <a:solidFill>
                  <a:srgbClr val="C94A4A"/>
                </a:solidFill>
              </a:rPr>
              <a:t>CM1 0,25 Torr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6AE091-7330-4C3A-A9A3-6346BB04D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629150"/>
            <a:ext cx="4286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0B2436"/>
                </a:solidFill>
              </a:defRPr>
            </a:pPr>
            <a:r>
              <a:rPr sz="1425" b="0">
                <a:solidFill>
                  <a:srgbClr val="0B2436"/>
                </a:solidFill>
              </a:rPr>
              <a:t>Точность требует письменного уточнения из-за пересечения условий каталога.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1F7BDE-63A4-43D8-A437-ADCF80C71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14750"/>
            <a:ext cx="4762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5E8"/>
          </a:solidFill>
          <a:ln xmlns:a="http://schemas.openxmlformats.org/drawingml/2006/main" w="19050">
            <a:solidFill>
              <a:srgbClr val="F5B64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1B1BAE-24C5-4497-8C6B-F9FF8F2CF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981450"/>
            <a:ext cx="428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C94A4A"/>
                </a:solidFill>
              </a:defRPr>
            </a:pPr>
            <a:r>
              <a:rPr sz="1725" b="1">
                <a:solidFill>
                  <a:srgbClr val="C94A4A"/>
                </a:solidFill>
              </a:rPr>
              <a:t>VCR / VCO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0FDC19-959C-4B73-905E-E3DF1C0C4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629150"/>
            <a:ext cx="4286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0B2436"/>
                </a:solidFill>
              </a:defRPr>
            </a:pPr>
            <a:r>
              <a:rPr sz="1425" b="0">
                <a:solidFill>
                  <a:srgbClr val="0B2436"/>
                </a:solidFill>
              </a:rPr>
              <a:t>Присоединение подтверждают по актуальной таблице заказа.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3AC8CB-611E-4305-911C-3652E14FF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3FAD98-C226-45A7-8318-42B28B9B8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925774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ail">
            <a:extLst xmlns:a="http://schemas.openxmlformats.org/drawingml/2006/main">
              <a:ext uri="{FF2B5EF4-FFF2-40B4-BE49-F238E27FC236}">
                <a16:creationId xmlns:a16="http://schemas.microsoft.com/office/drawing/2014/main" id="{7CAA11CA-5609-4F22-BE55-650E25A48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112596-14EE-41CB-A9DF-775810764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100 °C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2C1178-0DF7-48D2-A54F-09916BF41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Для 100 °C сравнивают CM1, MKS 628H и INFICON SKY CDG100D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DC09B3-BD12-48C9-9F5E-199801437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90750"/>
            <a:ext cx="29527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B37ECA-EAA5-45F2-841C-79E5B32E8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62200"/>
            <a:ext cx="2609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9A9C"/>
                </a:solidFill>
              </a:defRPr>
            </a:pPr>
            <a:r>
              <a:rPr sz="2175" b="1">
                <a:solidFill>
                  <a:srgbClr val="159A9C"/>
                </a:solidFill>
              </a:rPr>
              <a:t>0,05–1000 Torr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C495C8-68FF-4011-9C83-316C6A352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838450"/>
            <a:ext cx="2609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CM1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34BC90-4E78-4AF0-9C56-2099E1D86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190750"/>
            <a:ext cx="29527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80A9C3-7837-4E46-95AB-1A7C64D3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2362200"/>
            <a:ext cx="2609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628H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A00E59-579C-4644-B641-A02B6D8EE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2838450"/>
            <a:ext cx="2609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MKS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000A54-F9F3-4C3D-B338-893CCDA7E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90750"/>
            <a:ext cx="29527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6188A5-1B44-4160-8D05-DEB4E6533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362200"/>
            <a:ext cx="2609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C94A4A"/>
                </a:solidFill>
              </a:defRPr>
            </a:pPr>
            <a:r>
              <a:rPr sz="2175" b="1">
                <a:solidFill>
                  <a:srgbClr val="C94A4A"/>
                </a:solidFill>
              </a:rPr>
              <a:t>SKY CDG100D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BDBBA3-B360-49C0-84EC-A287C08D3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838450"/>
            <a:ext cx="2609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INFICON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DAEE55-BBD6-4559-83C2-5572A7F4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191000"/>
            <a:ext cx="9715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B2436"/>
                </a:solidFill>
              </a:defRPr>
            </a:pPr>
            <a:r>
              <a:rPr sz="1875" b="1">
                <a:solidFill>
                  <a:srgbClr val="0B2436"/>
                </a:solidFill>
              </a:rPr>
              <a:t>Сопоставимый температурный класс ещё не означает механическую или электрическую взаимозаменяемость.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8EC7AF-FA1A-48DB-A987-BC9C96018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484AFF-BC65-4EF1-B39D-9FE22763D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65707867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C2788BF9-FEC5-498B-8FF7-231A1C6FC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D91C64-BF22-4E0D-9CCB-FA1479C72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ГРАНИЦЫ ПРЯМОГО СРАВНЕНИЯ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244CD1-5CCE-4F10-8E69-2DFFF6E79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Etch, high-temperature, EtherCAT и reference-модели — отдельные классы</a:t>
            </a:r>
          </a:p>
        </p:txBody>
      </p:sp>
      <p:graphicFrame>
        <p:nvGraphicFramePr>
          <p:cNvPr id="10" name=""/>
          <p:cNvGraphicFramePr/>
          <p:nvPr/>
        </p:nvGraphicFramePr>
        <p:xfrm>
          <a:off xmlns:a="http://schemas.openxmlformats.org/drawingml/2006/main" x="952500" y="1809750"/>
          <a:ext xmlns:a="http://schemas.openxmlformats.org/drawingml/2006/main" cx="100965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65500"/>
                <a:gridCol w="3365500"/>
                <a:gridCol w="3365500"/>
              </a:tblGrid>
              <a:tr h="6667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Класс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Почему отдельно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Что проверять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Etch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Защита от продуктов травления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Материалы и purge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150–200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Другой тепловой режим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Линия и электроника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EtherCAT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Цифровая интеграция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Протокол и задержка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Reference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Метрологическая специализация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Стабильность и калибровка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66899E-1304-4B3E-BC4D-2CDEDBE28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DEB7BF-6B90-4FE4-ABDE-E29CF6AA5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49183921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F227CA7-DFB1-482A-964D-F4B7F94F5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A22035-76A3-4492-BF9F-5C742B23D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ПАТЕНТНЫЙ ЛАНДШАФТ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4B22AD-ED45-4814-A274-7E8D5F679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Патенты концентрируются вокруг ячейки, защиты и компенсации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73F991-74BD-465E-AFC3-E6A3FAF78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047875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F1700F-0697-4655-9EE3-237372E94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193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Мембрана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62C8A8-77B7-496B-A69A-96E2F4AC6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955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Опора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F0B1E0-79E8-48E0-90B2-C56C9D3B5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047875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942B53-0147-436A-ABDB-CEB6ABE97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2193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9A9C"/>
                </a:solidFill>
              </a:defRPr>
            </a:pPr>
            <a:r>
              <a:rPr sz="2175" b="1">
                <a:solidFill>
                  <a:srgbClr val="159A9C"/>
                </a:solidFill>
              </a:rPr>
              <a:t>Электроды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F14082-5F9B-4F0E-B0AF-A33623D5A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6955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Геометрия и guard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333192-38EC-407C-8845-5E452B5DB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047875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90648B-0690-4322-82CD-44CD754B4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193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C94A4A"/>
                </a:solidFill>
              </a:defRPr>
            </a:pPr>
            <a:r>
              <a:rPr sz="2175" b="1">
                <a:solidFill>
                  <a:srgbClr val="C94A4A"/>
                </a:solidFill>
              </a:rPr>
              <a:t>Etch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B66529-C652-41B3-92D9-B57F8768E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955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Защита процесса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A06F86-3F8D-4A68-B512-BDE5D8620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2047875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1D6599-A09E-48E2-8D75-7555E2298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2193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Компенсация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C92EE2-ECD7-44C2-995D-2CC1EDB1A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6955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Ноль и температура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7E5809-7147-4E83-8D2C-EB8F5F2ED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95750"/>
            <a:ext cx="990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Патент описывает техническое решение, но сам по себе не подтверждает наличие функции в конкретном CM1.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BE0BB0-441F-4DD7-A208-A8F4B56FB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1A2914-8441-4AEF-BB79-8F157C875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71428485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49F5F1A6-818F-44E7-AF0C-43A5D11E7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111968-D5BA-43DA-BAEF-F55FE53E2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ИНТЕГРАЦИЯ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EEFAFC7-6EA8-4AE5-A5AB-34D52B604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Техническое задание на CM1 должно закрывать девять параметров</a:t>
            </a:r>
          </a:p>
        </p:txBody>
      </p:sp>
      <p:graphicFrame>
        <p:nvGraphicFramePr>
          <p:cNvPr id="10" name=""/>
          <p:cNvGraphicFramePr/>
          <p:nvPr/>
        </p:nvGraphicFramePr>
        <p:xfrm>
          <a:off xmlns:a="http://schemas.openxmlformats.org/drawingml/2006/main" x="1428750" y="1762125"/>
          <a:ext xmlns:a="http://schemas.openxmlformats.org/drawingml/2006/main" cx="933450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667250"/>
                <a:gridCol w="4667250"/>
              </a:tblGrid>
              <a:tr h="6191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Процесс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Интерфейс и метрология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Рабочее давление и полная шкала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Выход и питание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Газ и химическая совместимость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Монтажное положение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Температура и конденсация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Фланец и кабель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Частицы и загрязнение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Прогрев и обнуление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Динамика процесса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Требования к калибровке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26F3B9-80AA-4799-9642-CF998ABB1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8B7172-8713-4E78-9A29-3F6639F31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2095669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72064847-9ED5-4633-BB41-E0284D338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4EC738-C34E-4A94-897A-A2631CA5E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МОДЕЛЬ ИЗМЕРЕНИЯ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8726FA-3203-44DE-8D29-F9D2A2B5C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CM1 измеряет разность давлений через деформацию мембраны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5E11E4-E279-4A2C-95F4-2437E7EF0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4953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69AA"/>
                </a:solidFill>
              </a:defRPr>
            </a:pPr>
            <a:r>
              <a:rPr sz="2550" b="1">
                <a:solidFill>
                  <a:srgbClr val="1769AA"/>
                </a:solidFill>
              </a:rPr>
              <a:t>Δp = pпроцесса − pопорной полости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1FFBF3-2013-4D3A-A9C3-03A0359B7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43250"/>
            <a:ext cx="962025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0B2436"/>
                </a:solidFill>
              </a:defRPr>
            </a:pPr>
            <a:r>
              <a:rPr sz="1725" b="0">
                <a:solidFill>
                  <a:srgbClr val="0B2436"/>
                </a:solidFill>
              </a:rPr>
              <a:t>В малых прогибах круглой защемлённой пластины деформация зависит от геометрии, модуля упругости, остаточных напряжений и граничных условий. Электроника переводит изменение ёмкости в давление.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7DC042-961E-4EFB-88E8-D9B1C5D7F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5B732B-7FB4-441A-BF71-04C5E1A44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97699574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25656D68-6CA8-40DC-837E-54F1B2A66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62879D-D96A-44B4-B55A-E702AD226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ВЫВОД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B79237-C546-4FCB-B1D0-D89E17AC4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CM1 выбирают как исполнение, а не только модель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331995-7A97-44FA-B261-14E110650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05000"/>
            <a:ext cx="9810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0B2436"/>
                </a:solidFill>
              </a:defRPr>
            </a:pPr>
            <a:r>
              <a:rPr sz="2175" b="1">
                <a:solidFill>
                  <a:srgbClr val="0B2436"/>
                </a:solidFill>
              </a:rPr>
              <a:t>LeakLab сопровождает подбор, поставку, интеграцию, диагностику и калибровочные работы для мембранно-ёмкостных вакуумметров.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51FE72-644B-4002-A89F-F6DC4CA88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19500"/>
            <a:ext cx="8572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69AA"/>
                </a:solidFill>
              </a:defRPr>
            </a:pPr>
            <a:r>
              <a:rPr sz="1875" b="1">
                <a:solidFill>
                  <a:srgbClr val="1769AA"/>
                </a:solidFill>
              </a:rPr>
              <a:t>Лаборатория контроля герметичности LeakLab</a:t>
            </a:r>
          </a:p>
          <a:p xmlns:a="http://schemas.openxmlformats.org/drawingml/2006/main">
            <a:pPr>
              <a:defRPr sz="1875" b="1">
                <a:solidFill>
                  <a:srgbClr val="1769AA"/>
                </a:solidFill>
              </a:defRPr>
            </a:pPr>
            <a:r>
              <a:rPr sz="1875" b="1">
                <a:solidFill>
                  <a:srgbClr val="1769AA"/>
                </a:solidFill>
              </a:rPr>
              <a:t>ООО «Лаборатория ВАКТРОН»</a:t>
            </a:r>
          </a:p>
          <a:p xmlns:a="http://schemas.openxmlformats.org/drawingml/2006/main">
            <a:pPr>
              <a:defRPr sz="1875" b="1">
                <a:solidFill>
                  <a:srgbClr val="1769AA"/>
                </a:solidFill>
              </a:defRPr>
            </a:pPr>
            <a:r>
              <a:rPr sz="1875" b="1">
                <a:solidFill>
                  <a:srgbClr val="1769AA"/>
                </a:solidFill>
              </a:rPr>
              <a:t>leaklab.ru · mail@leaklab.ru · +7-812-715-00-17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66AA0D-185C-44BF-91F8-9EBABC225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44D7A3-8E2D-429C-9210-A1C4613EB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90531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9067DD02-8D27-4170-B855-6E2145507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7334A1-8688-41AA-A343-563DDDBBF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УСТРОЙСТВО ЯЧЕЙКИ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D1B356-7E58-4952-9EFC-CCD1C9D04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Опорная полость определяет абсолютный характер измерения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207ada8b3a42a8"/>
          <a:stretch xmlns:a="http://schemas.openxmlformats.org/drawingml/2006/main"/>
        </p:blipFill>
        <p:spPr>
          <a:xfrm xmlns:a="http://schemas.openxmlformats.org/drawingml/2006/main">
            <a:off x="666750" y="1847255"/>
            <a:ext cx="6572250" cy="3696891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E7CBA3-3B3E-4E5B-9BA4-9775C134C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905000"/>
            <a:ext cx="33337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0B2436"/>
                </a:solidFill>
              </a:defRPr>
            </a:pPr>
            <a:r>
              <a:rPr sz="1575" b="0">
                <a:solidFill>
                  <a:srgbClr val="0B2436"/>
                </a:solidFill>
              </a:rPr>
              <a:t>Критические элементы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 b="0">
                <a:solidFill>
                  <a:srgbClr val="0B2436"/>
                </a:solidFill>
              </a:defRPr>
            </a:pPr>
            <a:r>
              <a:rPr sz="1575" b="0">
                <a:solidFill>
                  <a:srgbClr val="0B2436"/>
                </a:solidFill>
              </a:rPr>
              <a:t>• мембрана и сварные швы</a:t>
            </a:r>
          </a:p>
          <a:p xmlns:a="http://schemas.openxmlformats.org/drawingml/2006/main">
            <a:pPr>
              <a:defRPr sz="1575" b="0">
                <a:solidFill>
                  <a:srgbClr val="0B2436"/>
                </a:solidFill>
              </a:defRPr>
            </a:pPr>
            <a:r>
              <a:rPr sz="1575" b="0">
                <a:solidFill>
                  <a:srgbClr val="0B2436"/>
                </a:solidFill>
              </a:rPr>
              <a:t>• неподвижные электроды</a:t>
            </a:r>
          </a:p>
          <a:p xmlns:a="http://schemas.openxmlformats.org/drawingml/2006/main">
            <a:pPr>
              <a:defRPr sz="1575" b="0">
                <a:solidFill>
                  <a:srgbClr val="0B2436"/>
                </a:solidFill>
              </a:defRPr>
            </a:pPr>
            <a:r>
              <a:rPr sz="1575" b="0">
                <a:solidFill>
                  <a:srgbClr val="0B2436"/>
                </a:solidFill>
              </a:rPr>
              <a:t>• опорная вакуумная полость</a:t>
            </a:r>
          </a:p>
          <a:p xmlns:a="http://schemas.openxmlformats.org/drawingml/2006/main">
            <a:pPr>
              <a:defRPr sz="1575" b="0">
                <a:solidFill>
                  <a:srgbClr val="0B2436"/>
                </a:solidFill>
              </a:defRPr>
            </a:pPr>
            <a:r>
              <a:rPr sz="1575" b="0">
                <a:solidFill>
                  <a:srgbClr val="0B2436"/>
                </a:solidFill>
              </a:rPr>
              <a:t>• охранные цепи</a:t>
            </a:r>
          </a:p>
          <a:p xmlns:a="http://schemas.openxmlformats.org/drawingml/2006/main">
            <a:pPr>
              <a:defRPr sz="1575" b="0">
                <a:solidFill>
                  <a:srgbClr val="0B2436"/>
                </a:solidFill>
              </a:defRPr>
            </a:pPr>
            <a:r>
              <a:rPr sz="1575" b="0">
                <a:solidFill>
                  <a:srgbClr val="0B2436"/>
                </a:solidFill>
              </a:rPr>
              <a:t>• температурная стабилизация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B5CBCD-FE93-454B-9258-3AE336DCC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F2D197-2883-43BB-BA33-669CD3EAB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9157779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F2623BE-6491-455D-9722-D2A8987BE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0D157E-220A-4EEB-9B3A-46003DD83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ИЗМЕРИТЕЛЬНАЯ ЦЕПЬ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C597A12-A8FD-403D-BAE0-7CF3AD177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Разрешение электроники — только одно звено общей погрешности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29B50D-C7A7-487C-A226-8AF462C90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8075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3761F5-6B21-4C34-AF1A-385F33A2A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5F3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D07876-19CA-40D9-AAA3-3A60315F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Δp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854BAE-6E35-4295-82A6-3BDE154CA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465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C8BF98-11B8-4343-8BEB-333D90641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9525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9A5BEA-F13B-4010-B76E-3FEA22AB5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3825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Прогиб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21A886-6771-46E0-BC9F-4B3950EC2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1225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F23646-3D4F-427F-818E-AFB842BB9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198F89-FAE0-458F-B064-24B7E840B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0400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ΔC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9E2F16-F653-43EF-A156-894BAC240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780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FBA45A-FCDD-4B79-904B-7971C4274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A28845-1E22-412F-BE9F-DDBE89419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Мост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F7ACD21-125A-4A09-9909-AE9759310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4375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0098D1-7D62-4E8B-AB8A-1554C04F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9250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C75276-5702-47B4-AACB-76452D914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Линеаризация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2F7DAF-D04F-4771-A9C3-FB3794308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5825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72129A-2475-42F1-AFF7-37BD8319D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0125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2436"/>
                </a:solidFill>
              </a:defRPr>
            </a:pPr>
            <a:r>
              <a:rPr sz="1350" b="1">
                <a:solidFill>
                  <a:srgbClr val="0B2436"/>
                </a:solidFill>
              </a:rPr>
              <a:t>0–10 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049D71-2527-4E23-B047-3A65EF6CB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95750"/>
            <a:ext cx="10191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C94A4A"/>
                </a:solidFill>
              </a:defRPr>
            </a:pPr>
            <a:r>
              <a:rPr sz="1800" b="1">
                <a:solidFill>
                  <a:srgbClr val="C94A4A"/>
                </a:solidFill>
              </a:rPr>
              <a:t>Accuracy, разрешение, повторяемость, стабильность и неопределённость калибровки — разные характеристики.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493F9E-02A4-406E-98BF-AFC03F217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A111CA-5677-4646-B7BF-1EA69D397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3776132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68E19C48-C0E0-4EEF-8A76-10D31EA69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DEA427-0E9C-4BCF-AA33-DAEDA464C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ПОЛНЫЕ ШКАЛЫ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64A80B-F19B-4030-A0D0-2E1A4E019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Каждое исполнение CM1 имеет одну полную шкалу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aeed79777a4f62"/>
          <a:stretch xmlns:a="http://schemas.openxmlformats.org/drawingml/2006/main"/>
        </p:blipFill>
        <p:spPr>
          <a:xfrm xmlns:a="http://schemas.openxmlformats.org/drawingml/2006/main">
            <a:off x="2514600" y="1714500"/>
            <a:ext cx="7010400" cy="3943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E9F3EB-0030-4857-BC9F-DEA199714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A11C94-9473-434B-AA1F-1A8C15B7B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553200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D7F81BF4-DC19-4941-9BC8-9341B0E99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E51C8A-8BE5-465E-B1E3-658ACA0C4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БАЗОВЫЕ ПАРАМЕТРЫ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7E954E-437D-44FD-9E82-15B5D0C89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CM1 рассчитан на промышленную интеграцию 0–10 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BD81AD-B6C7-4276-842E-40B62DF2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0025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FFE994-0EFD-4D8F-8461-32B765B76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717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±15 VDC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800E67-CFD6-42AB-A61F-1546B213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Питание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8D071B-4911-4893-A760-A3303DC69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00025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32FE7F-42A9-42D6-A87B-4AAB19FB5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21717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9A9C"/>
                </a:solidFill>
              </a:defRPr>
            </a:pPr>
            <a:r>
              <a:rPr sz="2175" b="1">
                <a:solidFill>
                  <a:srgbClr val="159A9C"/>
                </a:solidFill>
              </a:rPr>
              <a:t>&gt;10 кОм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9312C8-25A8-48CB-B2C5-B026A2E33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264795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Нагрузка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1DE2F5-9E88-4717-9179-8EBB8F4E4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00025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8C62E6-4862-4217-BB14-C5A960514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717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&lt;20 мс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22C71C-A526-4483-BBCE-74074AEE4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64795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Отклик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F58CFC-B51D-43CE-B2CB-165E99E29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00025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E22063-BF7B-47E0-9AD5-6057225A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1717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C94A4A"/>
                </a:solidFill>
              </a:defRPr>
            </a:pPr>
            <a:r>
              <a:rPr sz="2175" b="1">
                <a:solidFill>
                  <a:srgbClr val="C94A4A"/>
                </a:solidFill>
              </a:rPr>
              <a:t>310 кПа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E24C13-FDC5-44D5-AE18-5FA0531AA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64795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Перегрузка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C44E8E-AEC1-46BC-8FD5-6F186969B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24075" y="354330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DB8A9D-3AEB-43CF-8721-F3A9A0177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371475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6,3 см³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5B5A75-FFFE-4201-BD55-447C6EED4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419100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Объём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AF2B30-72A0-4D71-B758-2704589F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4330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19F554-92EA-42B3-8B64-AC6A4CBD0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71475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9A9C"/>
                </a:solidFill>
              </a:defRPr>
            </a:pPr>
            <a:r>
              <a:rPr sz="2175" b="1">
                <a:solidFill>
                  <a:srgbClr val="159A9C"/>
                </a:solidFill>
              </a:rPr>
              <a:t>Сварная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9022C2-D852-48F3-8C7F-E3526F592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419100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Конструкция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58FC1F-9753-40ED-BCF6-AEAD198FC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54330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4CB34C-91D7-4CC4-8BCD-C3B33BAA0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371475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0–10 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E5C4FE-256F-4196-807B-C4CB21581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19100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Выход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01BE9E3-54D2-4ED8-9092-8641D58EF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8348E0-A03F-401A-8D89-DFDB537EB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3859629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245A4F32-5E0B-462A-85B5-4320EA01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C63E3D-F3C8-4CE1-9FBE-A049AC047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ТОЧНОСТЬ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471002-EF06-44A8-AC20-755D4F825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Заявленная точность зависит от температуры и полной шкалы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800100" y="1695450"/>
          <a:ext xmlns:a="http://schemas.openxmlformats.org/drawingml/2006/main" cx="1057275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524250"/>
                <a:gridCol w="3524250"/>
                <a:gridCol w="3524250"/>
              </a:tblGrid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Исполнение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Полная шкала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Accuracy по каталогу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&lt;1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0,5 % от показания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≥1 Torr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0,25 % от показания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0,02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0,25 % от показания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0,05; 0,1; 0,25 Torr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0,15 % от показания*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старшие диапазоны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до 0,12 % от показания*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100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&lt;1 / ≥1 Torr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0,5 / 0,25 % от показания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2B6A87-CD9A-4C45-94FA-70DCB39CA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905500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C94A4A"/>
                </a:solidFill>
              </a:defRPr>
            </a:pPr>
            <a:r>
              <a:rPr sz="1125" b="0">
                <a:solidFill>
                  <a:srgbClr val="C94A4A"/>
                </a:solidFill>
              </a:rPr>
              <a:t>* Граница для 0,25 Torr пересекается в исходном каталоге и требует уточнения.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735E42-7079-4500-B1E1-D3418E334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47F764-6B94-41FA-8C90-530E8AE4F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7296643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0B29E646-38DB-42BE-8821-06EDFD2E1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7BD1CF-CC20-4D1A-800A-F5C319729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ТЕМПЕРАТУРНЫЙ НОЛЬ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57C1C3-3237-4D17-9828-9853AEECE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Низкие полные шкалы чувствительнее к дрейфу нуля</a:t>
            </a:r>
          </a:p>
        </p:txBody>
      </p:sp>
      <p:graphicFrame>
        <p:nvGraphicFramePr>
          <p:cNvPr id="10" name=""/>
          <p:cNvGraphicFramePr/>
          <p:nvPr/>
        </p:nvGraphicFramePr>
        <p:xfrm>
          <a:off xmlns:a="http://schemas.openxmlformats.org/drawingml/2006/main" x="1000125" y="1619250"/>
          <a:ext xmlns:a="http://schemas.openxmlformats.org/drawingml/2006/main" cx="10096500" cy="4191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65500"/>
                <a:gridCol w="3365500"/>
                <a:gridCol w="3365500"/>
              </a:tblGrid>
              <a:tr h="52387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Температура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Полная шкала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Коэффициент нуля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10–1000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0,005 % FS/°C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 Torr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0,015 % FS/°C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&lt;1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0,02 % FS/°C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1–1000 Torr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0,002 % FS/°C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0,05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0,015 % FS/°C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0,02 Torr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0,03 % FS/°C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100 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1–1000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0,002 % FS/°C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248A43-8342-4F55-8B04-A8C1A6015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9609BF-2EAA-44CA-BC59-113F27CA3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0917404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ail">
            <a:extLst xmlns:a="http://schemas.openxmlformats.org/drawingml/2006/main">
              <a:ext uri="{FF2B5EF4-FFF2-40B4-BE49-F238E27FC236}">
                <a16:creationId xmlns:a16="http://schemas.microsoft.com/office/drawing/2014/main" id="{9BEC6348-9BA8-44D8-B115-3211BDBE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0F7E94-4E46-4328-BAB7-E65882E62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ТЕМПЕРАТУРНАЯ СТАБИЛИЗАЦИЯ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401FD03-198C-4D4B-AF76-343319E8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Подогрев стабилизирует ячейку, но не очищает процесс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BCC8C7-1030-4898-9DC5-BF4947E71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0980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59A9C"/>
                </a:solidFill>
              </a:defRPr>
            </a:pPr>
            <a:r>
              <a:rPr sz="3150" b="1">
                <a:solidFill>
                  <a:srgbClr val="159A9C"/>
                </a:solidFill>
              </a:rPr>
              <a:t>45 °C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A27F47-6C29-4752-AB63-23EE69A11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09900"/>
            <a:ext cx="4000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B2436"/>
                </a:solidFill>
              </a:defRPr>
            </a:pPr>
            <a:r>
              <a:rPr sz="1650" b="0">
                <a:solidFill>
                  <a:srgbClr val="0B2436"/>
                </a:solidFill>
              </a:rPr>
              <a:t>Снижает риск конденсации при умеренных температурных условиях.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12CF2D-408C-4780-93CA-C43743CF1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0980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C94A4A"/>
                </a:solidFill>
              </a:defRPr>
            </a:pPr>
            <a:r>
              <a:rPr sz="3150" b="1">
                <a:solidFill>
                  <a:srgbClr val="C94A4A"/>
                </a:solidFill>
              </a:rPr>
              <a:t>100 °C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2AF1CE-CCE0-4F4C-ADA2-774B6711C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009900"/>
            <a:ext cx="4000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B2436"/>
                </a:solidFill>
              </a:defRPr>
            </a:pPr>
            <a:r>
              <a:rPr sz="1650" b="0">
                <a:solidFill>
                  <a:srgbClr val="0B2436"/>
                </a:solidFill>
              </a:rPr>
              <a:t>Поддерживает более горячую ячейку; требуется согласованная температура измерительной линии.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D96DBE-8CF6-43E6-BB2E-4259DDBCB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10125"/>
            <a:ext cx="9715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0B2436"/>
                </a:solidFill>
              </a:defRPr>
            </a:pPr>
            <a:r>
              <a:rPr sz="1725" b="1">
                <a:solidFill>
                  <a:srgbClr val="0B2436"/>
                </a:solidFill>
              </a:rPr>
              <a:t>Частицы, полимеры и коррозионные среды требуют отдельной защиты и оценки совместимости.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A33DBC-59BE-4CB5-B1B6-715A78FBF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 · инженерный обзор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CD87AE-9DA5-4EEF-86F3-62C0396D0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4747250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2026-08-30T17:13:06.1000000Z</dcterms:created>
  <dcterms:modified xsi:type="dcterms:W3CDTF">2026-08-30T17:13:06.1000000Z</dcterms:modified>
</coreProperties>
</file>