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0206fbf9284326" /><Relationship Type="http://schemas.openxmlformats.org/officeDocument/2006/relationships/extended-properties" Target="/docProps/app.xml" Id="Ra22fc300ddc44d9c" /><Relationship Type="http://schemas.openxmlformats.org/officeDocument/2006/relationships/officeDocument" Target="/ppt/presentation.xml" Id="Rfcf6c2e05a7c49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53bf4023274830"/>
  </p:sldMasterIdLst>
  <p:notesMasterIdLst>
    <p:notesMasterId xmlns:r="http://schemas.openxmlformats.org/officeDocument/2006/relationships" r:id="R34ea761df0694981"/>
  </p:notesMasterIdLst>
  <p:sldIdLst>
    <p:sldId xmlns:r="http://schemas.openxmlformats.org/officeDocument/2006/relationships" id="256" r:id="R78513468340c47a5"/>
    <p:sldId xmlns:r="http://schemas.openxmlformats.org/officeDocument/2006/relationships" id="257" r:id="R6d873bee263648ab"/>
    <p:sldId xmlns:r="http://schemas.openxmlformats.org/officeDocument/2006/relationships" id="258" r:id="R0ecfce656dad4446"/>
    <p:sldId xmlns:r="http://schemas.openxmlformats.org/officeDocument/2006/relationships" id="259" r:id="Rbb44439b3fd848af"/>
    <p:sldId xmlns:r="http://schemas.openxmlformats.org/officeDocument/2006/relationships" id="260" r:id="R18a30a64cd6d42da"/>
    <p:sldId xmlns:r="http://schemas.openxmlformats.org/officeDocument/2006/relationships" id="261" r:id="Re9845f67ab664d05"/>
    <p:sldId xmlns:r="http://schemas.openxmlformats.org/officeDocument/2006/relationships" id="262" r:id="Rc0340a20a5df4eee"/>
    <p:sldId xmlns:r="http://schemas.openxmlformats.org/officeDocument/2006/relationships" id="263" r:id="R355a10180c604b75"/>
    <p:sldId xmlns:r="http://schemas.openxmlformats.org/officeDocument/2006/relationships" id="264" r:id="R93fdf9515fb14e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b87ee5de3c4a11" /><Relationship Type="http://schemas.openxmlformats.org/officeDocument/2006/relationships/slideMaster" Target="/ppt/slideMasters/slideMaster1.xml" Id="R8f53bf4023274830" /><Relationship Type="http://schemas.openxmlformats.org/officeDocument/2006/relationships/notesMaster" Target="/ppt/notesMasters/notesMaster1.xml" Id="R34ea761df0694981" /><Relationship Type="http://schemas.openxmlformats.org/officeDocument/2006/relationships/presProps" Target="/ppt/presProps.xml" Id="R94e819a079c1417e" /><Relationship Type="http://schemas.openxmlformats.org/officeDocument/2006/relationships/tableStyles" Target="/ppt/tableStyles.xml" Id="Rf421c78f86434759" /><Relationship Type="http://schemas.openxmlformats.org/officeDocument/2006/relationships/slide" Target="/ppt/slides/slide1.xml" Id="R78513468340c47a5" /><Relationship Type="http://schemas.openxmlformats.org/officeDocument/2006/relationships/slide" Target="/ppt/slides/slide2.xml" Id="R6d873bee263648ab" /><Relationship Type="http://schemas.openxmlformats.org/officeDocument/2006/relationships/slide" Target="/ppt/slides/slide3.xml" Id="R0ecfce656dad4446" /><Relationship Type="http://schemas.openxmlformats.org/officeDocument/2006/relationships/slide" Target="/ppt/slides/slide4.xml" Id="Rbb44439b3fd848af" /><Relationship Type="http://schemas.openxmlformats.org/officeDocument/2006/relationships/slide" Target="/ppt/slides/slide5.xml" Id="R18a30a64cd6d42da" /><Relationship Type="http://schemas.openxmlformats.org/officeDocument/2006/relationships/slide" Target="/ppt/slides/slide6.xml" Id="Re9845f67ab664d05" /><Relationship Type="http://schemas.openxmlformats.org/officeDocument/2006/relationships/slide" Target="/ppt/slides/slide7.xml" Id="Rc0340a20a5df4eee" /><Relationship Type="http://schemas.openxmlformats.org/officeDocument/2006/relationships/slide" Target="/ppt/slides/slide8.xml" Id="R355a10180c604b75" /><Relationship Type="http://schemas.openxmlformats.org/officeDocument/2006/relationships/slide" Target="/ppt/slides/slide9.xml" Id="R93fdf9515fb14e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20ee3f6de34d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f179a3318d42fb" /><Relationship Type="http://schemas.openxmlformats.org/officeDocument/2006/relationships/notesMaster" Target="/ppt/notesMasters/notesMaster1.xml" Id="R4075f663403c4b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918718d7cf40d6" /><Relationship Type="http://schemas.openxmlformats.org/officeDocument/2006/relationships/notesMaster" Target="/ppt/notesMasters/notesMaster1.xml" Id="Rb38e32ee4bc642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715426ae724897" /><Relationship Type="http://schemas.openxmlformats.org/officeDocument/2006/relationships/notesMaster" Target="/ppt/notesMasters/notesMaster1.xml" Id="R09c44d67183646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810ecfa8504348" /><Relationship Type="http://schemas.openxmlformats.org/officeDocument/2006/relationships/notesMaster" Target="/ppt/notesMasters/notesMaster1.xml" Id="Re42596f7538d46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78cb8d69b24a92" /><Relationship Type="http://schemas.openxmlformats.org/officeDocument/2006/relationships/notesMaster" Target="/ppt/notesMasters/notesMaster1.xml" Id="R9ae8a007a8754c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e11315eb8804166" /><Relationship Type="http://schemas.openxmlformats.org/officeDocument/2006/relationships/notesMaster" Target="/ppt/notesMasters/notesMaster1.xml" Id="Ra896d6f371a34f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94be0f9a2b4928" /><Relationship Type="http://schemas.openxmlformats.org/officeDocument/2006/relationships/notesMaster" Target="/ppt/notesMasters/notesMaster1.xml" Id="R8b1739d1c01842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f64fbe06d54768" /><Relationship Type="http://schemas.openxmlformats.org/officeDocument/2006/relationships/notesMaster" Target="/ppt/notesMasters/notesMaster1.xml" Id="R92df438b8aeb48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270975e8c44b9d" /><Relationship Type="http://schemas.openxmlformats.org/officeDocument/2006/relationships/notesMaster" Target="/ppt/notesMasters/notesMaster1.xml" Id="R8ea62406383c40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https://www.pfeiffer-vacuum.com/in/assets/112927/1/Product%20Leaflet%20ASM%20340%20Global%20EN.pdf</a:t>
            </a:r>
          </a:p>
          <a:p xmlns:a="http://schemas.openxmlformats.org/drawingml/2006/main">
            <a:r>
              <a:t>- https://www.pfeiffer-vacuum.com/us/assets/122149/1/Instruction%20Manual%20ASM%20340_EN_en.pdf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https://www.pfeiffer-vacuum.com/us/assets/122149/1/Instruction%20Manual%20ASM%20340_EN_en.pdf</a:t>
            </a:r>
          </a:p>
          <a:p xmlns:a="http://schemas.openxmlformats.org/drawingml/2006/main">
            <a:r>
              <a:t>- https://www.iso.org/standard/68191.html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https://www.pfeiffer-vacuum.com/us/assets/122149/1/Instruction%20Manual%20ASM%20340_EN_en.pdf</a:t>
            </a:r>
          </a:p>
          <a:p xmlns:a="http://schemas.openxmlformats.org/drawingml/2006/main">
            <a:r>
              <a:t>- https://www.pfeiffer-vacuum.com/in/assets/112927/1/Product%20Leaflet%20ASM%20340%20Global%20EN.pdf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https://www.pfeiffer-vacuum.com/us/assets/122149/1/Instruction%20Manual%20ASM%20340_EN_en.pdf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https://www.pfeiffer-vacuum.com/us/assets/122149/1/Instruction%20Manual%20ASM%20340_EN_en.pdf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https://www.pfeiffer-vacuum.com/us/assets/122149/1/Instruction%20Manual%20ASM%20340_EN_en.pdf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https://www.pfeiffer-vacuum.com/us/assets/122149/1/Instruction%20Manual%20ASM%20340_EN_en.pdf</a:t>
            </a:r>
          </a:p>
          <a:p xmlns:a="http://schemas.openxmlformats.org/drawingml/2006/main">
            <a:r>
              <a:t>- https://www.iso.org/standard/68191.html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https://leaklab.ru/timetable/rukovodstva-po-ekspluatatsii/techeiskatel-asm-340-instruktsiya-po-tekhnicheskomu-obsluzhivaniyu/</a:t>
            </a:r>
          </a:p>
          <a:p xmlns:a="http://schemas.openxmlformats.org/drawingml/2006/main">
            <a:r>
              <a:t>- https://leaklab.ru/product/aksessuary-dlya-techeiskateley/zapasnye-chasti-dlya-techeiskateley-asm/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https://leaklab.ru/services/servis-vakuumnykh-nasosov/tekhnicheskoe-obsluzhivanie-techeiskateley/</a:t>
            </a:r>
          </a:p>
          <a:p xmlns:a="http://schemas.openxmlformats.org/drawingml/2006/main">
            <a:r>
              <a:t>- https://leaklab.ru/timetable/rukovodstva-po-ekspluatatsii/techeiskatel-asm-340-instruktsiya-po-tekhnicheskomu-obsluzhivaniyu/</a:t>
            </a:r>
          </a:p>
          <a:p xmlns:a="http://schemas.openxmlformats.org/drawingml/2006/main">
            <a:r>
              <a:t>- https://leaklab.ru/product/aksessuary-dlya-techeiskateley/zapasnye-chasti-dlya-techeiskateley-asm/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1b46185b024f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5ab603ee67742dd" /><Relationship Type="http://schemas.openxmlformats.org/officeDocument/2006/relationships/slideLayout" Target="/ppt/slideLayouts/slideLayout1.xml" Id="R7a2c7294717a4f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2c7294717a4f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38e87af2d4d69" /><Relationship Type="http://schemas.openxmlformats.org/officeDocument/2006/relationships/image" Target="/ppt/media/image.jpeg" Id="Rd7a1a3d63c6d422d" /><Relationship Type="http://schemas.openxmlformats.org/officeDocument/2006/relationships/notesSlide" Target="/ppt/notesSlides/notesSlide1.xml" Id="R37e570b1923948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58b4d2a0e4738" /><Relationship Type="http://schemas.openxmlformats.org/officeDocument/2006/relationships/notesSlide" Target="/ppt/notesSlides/notesSlide2.xml" Id="R0d75506e0d5b4b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673802dd142b4" /><Relationship Type="http://schemas.openxmlformats.org/officeDocument/2006/relationships/notesSlide" Target="/ppt/notesSlides/notesSlide3.xml" Id="R5d7365c903244e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2f6e84df04654" /><Relationship Type="http://schemas.openxmlformats.org/officeDocument/2006/relationships/notesSlide" Target="/ppt/notesSlides/notesSlide4.xml" Id="R2a93afc13dc846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c45d3198c459d" /><Relationship Type="http://schemas.openxmlformats.org/officeDocument/2006/relationships/image" Target="/ppt/media/image.png" Id="Rde85264f7e8c4234" /><Relationship Type="http://schemas.openxmlformats.org/officeDocument/2006/relationships/notesSlide" Target="/ppt/notesSlides/notesSlide5.xml" Id="R15996f65be4743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6099090c9f462a" /><Relationship Type="http://schemas.openxmlformats.org/officeDocument/2006/relationships/notesSlide" Target="/ppt/notesSlides/notesSlide6.xml" Id="Rf623d4d7253a4d2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affb3046a4514" /><Relationship Type="http://schemas.openxmlformats.org/officeDocument/2006/relationships/notesSlide" Target="/ppt/notesSlides/notesSlide7.xml" Id="R178ec42f857b49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5b9172cec14238" /><Relationship Type="http://schemas.openxmlformats.org/officeDocument/2006/relationships/notesSlide" Target="/ppt/notesSlides/notesSlide8.xml" Id="R4bd4026bd0ba4f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fe3084a8eb4440" /><Relationship Type="http://schemas.openxmlformats.org/officeDocument/2006/relationships/notesSlide" Target="/ppt/notesSlides/notesSlide9.xml" Id="Rb04cbd05d59748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FE449A84-CD0A-4670-A1B1-D395D1C5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ЛИКЛАБ · СЕРВИСНАЯ ИНЖЕНЕРИЯ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B489A70-AEAD-41C9-9F7D-98A05530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19200"/>
            <a:ext cx="495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ASM 340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21832A88-EF0B-4F59-9743-4C5E6493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14550"/>
            <a:ext cx="4953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32F"/>
                </a:solidFill>
                <a:latin typeface="Arial"/>
                <a:ea typeface="Arial"/>
                <a:cs typeface="Arial"/>
              </a:rPr>
              <a:t>Диагностика, ремонт и восстановление гелиевого течеискателя</a:t>
            </a:r>
          </a:p>
        </p:txBody>
      </p:sp>
      <p:sp>
        <p:nvSpPr>
          <p:cNvPr id="4" name="cover-body">
            <a:extLst xmlns:a="http://schemas.openxmlformats.org/drawingml/2006/main">
              <a:ext uri="{FF2B5EF4-FFF2-40B4-BE49-F238E27FC236}">
                <a16:creationId xmlns:a16="http://schemas.microsoft.com/office/drawing/2014/main" id="{D6216EE1-E18E-48AD-BB6F-658511AC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95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От симптома и журнала событий — к подтверждённой причине, совместимой детали и приёмочному измерению.</a:t>
            </a:r>
          </a:p>
        </p:txBody>
      </p:sp>
      <p:sp>
        <p:nvSpPr>
          <p:cNvPr id="5" name="cover-red-rule">
            <a:extLst xmlns:a="http://schemas.openxmlformats.org/drawingml/2006/main">
              <a:ext uri="{FF2B5EF4-FFF2-40B4-BE49-F238E27FC236}">
                <a16:creationId xmlns:a16="http://schemas.microsoft.com/office/drawing/2014/main" id="{8FA821BE-C70F-4A62-82D1-BD1DBF422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86400"/>
            <a:ext cx="14097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1a3d63c6d422d"/>
          <a:stretch xmlns:a="http://schemas.openxmlformats.org/drawingml/2006/main"/>
        </p:blipFill>
        <p:spPr>
          <a:xfrm xmlns:a="http://schemas.openxmlformats.org/drawingml/2006/main">
            <a:off x="6096000" y="1109663"/>
            <a:ext cx="5524500" cy="4143375"/>
          </a:xfrm>
          <a:prstGeom xmlns:a="http://schemas.openxmlformats.org/drawingml/2006/main" prst="rect">
            <a:avLst/>
          </a:prstGeom>
        </p:spPr>
      </p:pic>
      <p:sp>
        <p:nvSpPr>
          <p:cNvPr id="7" name="cover-footer">
            <a:extLst xmlns:a="http://schemas.openxmlformats.org/drawingml/2006/main">
              <a:ext uri="{FF2B5EF4-FFF2-40B4-BE49-F238E27FC236}">
                <a16:creationId xmlns:a16="http://schemas.microsoft.com/office/drawing/2014/main" id="{F8B7B447-083F-403E-BE7A-FFCEB019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1341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Ликлаб · 2026</a:t>
            </a:r>
          </a:p>
        </p:txBody>
      </p:sp>
    </p:spTree>
    <p:extLst>
      <p:ext uri="{BB962C8B-B14F-4D97-AF65-F5344CB8AC3E}">
        <p14:creationId xmlns:p14="http://schemas.microsoft.com/office/powerpoint/2010/main" val="15130489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lide-2-title">
            <a:extLst xmlns:a="http://schemas.openxmlformats.org/drawingml/2006/main">
              <a:ext uri="{FF2B5EF4-FFF2-40B4-BE49-F238E27FC236}">
                <a16:creationId xmlns:a16="http://schemas.microsoft.com/office/drawing/2014/main" id="{D329E21B-2D3F-4B0B-94B6-67B526B8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ASM 340 — единая измерительная цепь</a:t>
            </a:r>
          </a:p>
        </p:txBody>
      </p:sp>
      <p:sp>
        <p:nvSpPr>
          <p:cNvPr id="2" name="slide-2-accent">
            <a:extLst xmlns:a="http://schemas.openxmlformats.org/drawingml/2006/main">
              <a:ext uri="{FF2B5EF4-FFF2-40B4-BE49-F238E27FC236}">
                <a16:creationId xmlns:a16="http://schemas.microsoft.com/office/drawing/2014/main" id="{FAA62505-7A55-42D8-B1E5-6BA53C1F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2-number">
            <a:extLst xmlns:a="http://schemas.openxmlformats.org/drawingml/2006/main">
              <a:ext uri="{FF2B5EF4-FFF2-40B4-BE49-F238E27FC236}">
                <a16:creationId xmlns:a16="http://schemas.microsoft.com/office/drawing/2014/main" id="{954D3AB6-4067-4E66-9999-026AF624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chain-arrow-1">
            <a:extLst xmlns:a="http://schemas.openxmlformats.org/drawingml/2006/main">
              <a:ext uri="{FF2B5EF4-FFF2-40B4-BE49-F238E27FC236}">
                <a16:creationId xmlns:a16="http://schemas.microsoft.com/office/drawing/2014/main" id="{AB080D33-6CB3-4742-A227-02DFDE43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171825"/>
            <a:ext cx="7048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5" name="chain-arrow-2">
            <a:extLst xmlns:a="http://schemas.openxmlformats.org/drawingml/2006/main">
              <a:ext uri="{FF2B5EF4-FFF2-40B4-BE49-F238E27FC236}">
                <a16:creationId xmlns:a16="http://schemas.microsoft.com/office/drawing/2014/main" id="{20902FE7-DC0D-4A09-83E5-FB1FEDE5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171825"/>
            <a:ext cx="7048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6" name="chain-arrow-3">
            <a:extLst xmlns:a="http://schemas.openxmlformats.org/drawingml/2006/main">
              <a:ext uri="{FF2B5EF4-FFF2-40B4-BE49-F238E27FC236}">
                <a16:creationId xmlns:a16="http://schemas.microsoft.com/office/drawing/2014/main" id="{AD57B7A1-A364-41F6-B2AB-489ECC3C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171825"/>
            <a:ext cx="7048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7" name="chain-inlet-box">
            <a:extLst xmlns:a="http://schemas.openxmlformats.org/drawingml/2006/main">
              <a:ext uri="{FF2B5EF4-FFF2-40B4-BE49-F238E27FC236}">
                <a16:creationId xmlns:a16="http://schemas.microsoft.com/office/drawing/2014/main" id="{A48FDB9D-A3CA-4179-8C58-94EB9F97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05050"/>
            <a:ext cx="211455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EDF4F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8" name="chain-inlet-head">
            <a:extLst xmlns:a="http://schemas.openxmlformats.org/drawingml/2006/main">
              <a:ext uri="{FF2B5EF4-FFF2-40B4-BE49-F238E27FC236}">
                <a16:creationId xmlns:a16="http://schemas.microsoft.com/office/drawing/2014/main" id="{072135B9-7968-4D86-98E8-E3CB0D223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19350"/>
            <a:ext cx="1771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Вход и клапаны</a:t>
            </a:r>
          </a:p>
        </p:txBody>
      </p:sp>
      <p:sp>
        <p:nvSpPr>
          <p:cNvPr id="9" name="chain-inlet-body">
            <a:extLst xmlns:a="http://schemas.openxmlformats.org/drawingml/2006/main">
              <a:ext uri="{FF2B5EF4-FFF2-40B4-BE49-F238E27FC236}">
                <a16:creationId xmlns:a16="http://schemas.microsoft.com/office/drawing/2014/main" id="{90C36B03-DFC5-49BF-868D-69FDB255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7716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DN 25 ISO-KF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напуск и продувка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фильтр и объект</a:t>
            </a:r>
          </a:p>
        </p:txBody>
      </p:sp>
      <p:sp>
        <p:nvSpPr>
          <p:cNvPr id="10" name="chain-pumps-box">
            <a:extLst xmlns:a="http://schemas.openxmlformats.org/drawingml/2006/main">
              <a:ext uri="{FF2B5EF4-FFF2-40B4-BE49-F238E27FC236}">
                <a16:creationId xmlns:a16="http://schemas.microsoft.com/office/drawing/2014/main" id="{F86C25C4-984D-4310-BC30-3D39C034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305050"/>
            <a:ext cx="1905000" cy="20002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1" name="chain-pumps-head">
            <a:extLst xmlns:a="http://schemas.openxmlformats.org/drawingml/2006/main">
              <a:ext uri="{FF2B5EF4-FFF2-40B4-BE49-F238E27FC236}">
                <a16:creationId xmlns:a16="http://schemas.microsoft.com/office/drawing/2014/main" id="{26E4ED6C-1408-416B-BA3C-31DF9BD4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419350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Откачка</a:t>
            </a:r>
          </a:p>
        </p:txBody>
      </p:sp>
      <p:sp>
        <p:nvSpPr>
          <p:cNvPr id="12" name="chain-pumps-body">
            <a:extLst xmlns:a="http://schemas.openxmlformats.org/drawingml/2006/main">
              <a:ext uri="{FF2B5EF4-FFF2-40B4-BE49-F238E27FC236}">
                <a16:creationId xmlns:a16="http://schemas.microsoft.com/office/drawing/2014/main" id="{987391DF-4F4B-4918-BB59-B9ADFAE0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62250"/>
            <a:ext cx="15621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форвакуум Wet/Dry/I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SplitFlow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контроль PI1</a:t>
            </a:r>
          </a:p>
        </p:txBody>
      </p:sp>
      <p:sp>
        <p:nvSpPr>
          <p:cNvPr id="13" name="chain-cell-box">
            <a:extLst xmlns:a="http://schemas.openxmlformats.org/drawingml/2006/main">
              <a:ext uri="{FF2B5EF4-FFF2-40B4-BE49-F238E27FC236}">
                <a16:creationId xmlns:a16="http://schemas.microsoft.com/office/drawing/2014/main" id="{35805797-87DB-4E5C-99D8-22B77B5A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305050"/>
            <a:ext cx="1905000" cy="20002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73B5C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4" name="chain-cell-head">
            <a:extLst xmlns:a="http://schemas.openxmlformats.org/drawingml/2006/main">
              <a:ext uri="{FF2B5EF4-FFF2-40B4-BE49-F238E27FC236}">
                <a16:creationId xmlns:a16="http://schemas.microsoft.com/office/drawing/2014/main" id="{408B15D7-13A5-42E6-BFEC-B694964B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419350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Ячейка 3G</a:t>
            </a:r>
          </a:p>
        </p:txBody>
      </p:sp>
      <p:sp>
        <p:nvSpPr>
          <p:cNvPr id="15" name="chain-cell-body">
            <a:extLst xmlns:a="http://schemas.openxmlformats.org/drawingml/2006/main">
              <a:ext uri="{FF2B5EF4-FFF2-40B4-BE49-F238E27FC236}">
                <a16:creationId xmlns:a16="http://schemas.microsoft.com/office/drawing/2014/main" id="{23BDD09E-E61B-4D8F-AC02-1EE0ED44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62250"/>
            <a:ext cx="15621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AF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CEAF5"/>
                </a:solidFill>
                <a:latin typeface="Arial"/>
                <a:ea typeface="Arial"/>
                <a:cs typeface="Arial"/>
              </a:rPr>
              <a:t>две нити</a:t>
            </a:r>
          </a:p>
          <a:p xmlns:a="http://schemas.openxmlformats.org/drawingml/2006/main">
            <a:pPr algn="l">
              <a:defRPr sz="1275" b="0">
                <a:solidFill>
                  <a:srgbClr val="DCEAF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CEAF5"/>
                </a:solidFill>
                <a:latin typeface="Arial"/>
                <a:ea typeface="Arial"/>
                <a:cs typeface="Arial"/>
              </a:rPr>
              <a:t>эмиссия и масса</a:t>
            </a:r>
          </a:p>
          <a:p xmlns:a="http://schemas.openxmlformats.org/drawingml/2006/main">
            <a:pPr algn="l">
              <a:defRPr sz="1275" b="0">
                <a:solidFill>
                  <a:srgbClr val="DCEAF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CEAF5"/>
                </a:solidFill>
                <a:latin typeface="Arial"/>
                <a:ea typeface="Arial"/>
                <a:cs typeface="Arial"/>
              </a:rPr>
              <a:t>коллектор</a:t>
            </a:r>
          </a:p>
        </p:txBody>
      </p:sp>
      <p:sp>
        <p:nvSpPr>
          <p:cNvPr id="16" name="chain-cal-box">
            <a:extLst xmlns:a="http://schemas.openxmlformats.org/drawingml/2006/main">
              <a:ext uri="{FF2B5EF4-FFF2-40B4-BE49-F238E27FC236}">
                <a16:creationId xmlns:a16="http://schemas.microsoft.com/office/drawing/2014/main" id="{6D57496D-B61D-4CF6-8EE9-A5414087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305050"/>
            <a:ext cx="30480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5E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7" name="chain-cal-head">
            <a:extLst xmlns:a="http://schemas.openxmlformats.org/drawingml/2006/main">
              <a:ext uri="{FF2B5EF4-FFF2-40B4-BE49-F238E27FC236}">
                <a16:creationId xmlns:a16="http://schemas.microsoft.com/office/drawing/2014/main" id="{1E89F03D-0C25-444A-9980-9C78F61CC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19350"/>
            <a:ext cx="2705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9A681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9A681D"/>
                </a:solidFill>
                <a:latin typeface="Arial"/>
                <a:ea typeface="Arial"/>
                <a:cs typeface="Arial"/>
              </a:rPr>
              <a:t>Калибровка и результат</a:t>
            </a:r>
          </a:p>
        </p:txBody>
      </p:sp>
      <p:sp>
        <p:nvSpPr>
          <p:cNvPr id="18" name="chain-cal-body">
            <a:extLst xmlns:a="http://schemas.openxmlformats.org/drawingml/2006/main">
              <a:ext uri="{FF2B5EF4-FFF2-40B4-BE49-F238E27FC236}">
                <a16:creationId xmlns:a16="http://schemas.microsoft.com/office/drawing/2014/main" id="{A4ADE3D3-0390-48ED-9AC9-F2C9A3A8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62250"/>
            <a:ext cx="27051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внутренняя/внешняя течь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коэффициент чувствительности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поток QHe</a:t>
            </a:r>
          </a:p>
        </p:txBody>
      </p:sp>
      <p:sp>
        <p:nvSpPr>
          <p:cNvPr id="19" name="chain-takeaway">
            <a:extLst xmlns:a="http://schemas.openxmlformats.org/drawingml/2006/main">
              <a:ext uri="{FF2B5EF4-FFF2-40B4-BE49-F238E27FC236}">
                <a16:creationId xmlns:a16="http://schemas.microsoft.com/office/drawing/2014/main" id="{C52D95EB-203F-4325-8113-9FEC7423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10871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Слабый сигнал не доказывает отказ ячейки: причина может находиться в проводимости тракта, вакууме, клапане или калибровке.</a:t>
            </a:r>
          </a:p>
        </p:txBody>
      </p:sp>
    </p:spTree>
    <p:extLst>
      <p:ext uri="{BB962C8B-B14F-4D97-AF65-F5344CB8AC3E}">
        <p14:creationId xmlns:p14="http://schemas.microsoft.com/office/powerpoint/2010/main" val="4535236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3-title">
            <a:extLst xmlns:a="http://schemas.openxmlformats.org/drawingml/2006/main">
              <a:ext uri="{FF2B5EF4-FFF2-40B4-BE49-F238E27FC236}">
                <a16:creationId xmlns:a16="http://schemas.microsoft.com/office/drawing/2014/main" id="{01E9C522-50BD-4DF9-95B8-5B5CF1AA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Три исполнения требуют разной сервисной логики</a:t>
            </a:r>
          </a:p>
        </p:txBody>
      </p:sp>
      <p:sp>
        <p:nvSpPr>
          <p:cNvPr id="2" name="slide-3-accent">
            <a:extLst xmlns:a="http://schemas.openxmlformats.org/drawingml/2006/main">
              <a:ext uri="{FF2B5EF4-FFF2-40B4-BE49-F238E27FC236}">
                <a16:creationId xmlns:a16="http://schemas.microsoft.com/office/drawing/2014/main" id="{3C6FBE48-5E64-4003-969D-4BA28AF5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3-number">
            <a:extLst xmlns:a="http://schemas.openxmlformats.org/drawingml/2006/main">
              <a:ext uri="{FF2B5EF4-FFF2-40B4-BE49-F238E27FC236}">
                <a16:creationId xmlns:a16="http://schemas.microsoft.com/office/drawing/2014/main" id="{6675472D-4612-4675-BED0-C9A5593B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variant-band-0">
            <a:extLst xmlns:a="http://schemas.openxmlformats.org/drawingml/2006/main">
              <a:ext uri="{FF2B5EF4-FFF2-40B4-BE49-F238E27FC236}">
                <a16:creationId xmlns:a16="http://schemas.microsoft.com/office/drawing/2014/main" id="{E9A7EF5D-BCD4-465E-84DA-C711EC9C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57350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variant-head-0">
            <a:extLst xmlns:a="http://schemas.openxmlformats.org/drawingml/2006/main">
              <a:ext uri="{FF2B5EF4-FFF2-40B4-BE49-F238E27FC236}">
                <a16:creationId xmlns:a16="http://schemas.microsoft.com/office/drawing/2014/main" id="{3A03F0AF-DCB0-4BEE-8992-25C71CEF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859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ASM 340 Wet</a:t>
            </a:r>
          </a:p>
        </p:txBody>
      </p:sp>
      <p:sp>
        <p:nvSpPr>
          <p:cNvPr id="6" name="variant-big-0">
            <a:extLst xmlns:a="http://schemas.openxmlformats.org/drawingml/2006/main">
              <a:ext uri="{FF2B5EF4-FFF2-40B4-BE49-F238E27FC236}">
                <a16:creationId xmlns:a16="http://schemas.microsoft.com/office/drawing/2014/main" id="{0D621C66-3840-48D2-8154-63C14A2C1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E0232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E0232E"/>
                </a:solidFill>
                <a:latin typeface="Arial"/>
                <a:ea typeface="Arial"/>
                <a:cs typeface="Arial"/>
              </a:rPr>
              <a:t>15 м³/ч</a:t>
            </a:r>
          </a:p>
        </p:txBody>
      </p:sp>
      <p:sp>
        <p:nvSpPr>
          <p:cNvPr id="7" name="variant-body-0">
            <a:extLst xmlns:a="http://schemas.openxmlformats.org/drawingml/2006/main">
              <a:ext uri="{FF2B5EF4-FFF2-40B4-BE49-F238E27FC236}">
                <a16:creationId xmlns:a16="http://schemas.microsoft.com/office/drawing/2014/main" id="{A4FC755C-0D9F-4008-AAD1-51C38DE7E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52800"/>
            <a:ext cx="3143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Пластинчато-роторный насос</a:t>
            </a:r>
          </a:p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Масло и маслоотделитель</a:t>
            </a:r>
          </a:p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56 кг · до 850 Вт</a:t>
            </a:r>
          </a:p>
        </p:txBody>
      </p:sp>
      <p:sp>
        <p:nvSpPr>
          <p:cNvPr id="8" name="variant-band-1">
            <a:extLst xmlns:a="http://schemas.openxmlformats.org/drawingml/2006/main">
              <a:ext uri="{FF2B5EF4-FFF2-40B4-BE49-F238E27FC236}">
                <a16:creationId xmlns:a16="http://schemas.microsoft.com/office/drawing/2014/main" id="{E1D6D454-C599-49FD-AA6C-36520686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657350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variant-head-1">
            <a:extLst xmlns:a="http://schemas.openxmlformats.org/drawingml/2006/main">
              <a:ext uri="{FF2B5EF4-FFF2-40B4-BE49-F238E27FC236}">
                <a16:creationId xmlns:a16="http://schemas.microsoft.com/office/drawing/2014/main" id="{E1B5C945-AB94-422A-B55D-9F8E18D3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8859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ASM 340 Dry</a:t>
            </a:r>
          </a:p>
        </p:txBody>
      </p:sp>
      <p:sp>
        <p:nvSpPr>
          <p:cNvPr id="10" name="variant-big-1">
            <a:extLst xmlns:a="http://schemas.openxmlformats.org/drawingml/2006/main">
              <a:ext uri="{FF2B5EF4-FFF2-40B4-BE49-F238E27FC236}">
                <a16:creationId xmlns:a16="http://schemas.microsoft.com/office/drawing/2014/main" id="{8B0A8127-D1BC-4B18-A3DC-CDE06BA7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4765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3,4 м³/ч</a:t>
            </a:r>
          </a:p>
        </p:txBody>
      </p:sp>
      <p:sp>
        <p:nvSpPr>
          <p:cNvPr id="11" name="variant-body-1">
            <a:extLst xmlns:a="http://schemas.openxmlformats.org/drawingml/2006/main">
              <a:ext uri="{FF2B5EF4-FFF2-40B4-BE49-F238E27FC236}">
                <a16:creationId xmlns:a16="http://schemas.microsoft.com/office/drawing/2014/main" id="{C8A04201-DDCA-4E94-8DAB-2AE03F63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352800"/>
            <a:ext cx="3143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Два диафрагменных насоса</a:t>
            </a:r>
          </a:p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Безмасляный тракт</a:t>
            </a:r>
          </a:p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45 кг · до 600 Вт</a:t>
            </a:r>
          </a:p>
        </p:txBody>
      </p:sp>
      <p:sp>
        <p:nvSpPr>
          <p:cNvPr id="12" name="variant-band-2">
            <a:extLst xmlns:a="http://schemas.openxmlformats.org/drawingml/2006/main">
              <a:ext uri="{FF2B5EF4-FFF2-40B4-BE49-F238E27FC236}">
                <a16:creationId xmlns:a16="http://schemas.microsoft.com/office/drawing/2014/main" id="{15361ADB-134F-4441-8288-B9593C6B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657350"/>
            <a:ext cx="3143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variant-head-2">
            <a:extLst xmlns:a="http://schemas.openxmlformats.org/drawingml/2006/main">
              <a:ext uri="{FF2B5EF4-FFF2-40B4-BE49-F238E27FC236}">
                <a16:creationId xmlns:a16="http://schemas.microsoft.com/office/drawing/2014/main" id="{753CA860-6510-4E1F-8D0A-B0EC1AAFB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8859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ASM 340 Integrable</a:t>
            </a:r>
          </a:p>
        </p:txBody>
      </p:sp>
      <p:sp>
        <p:nvSpPr>
          <p:cNvPr id="14" name="variant-big-2">
            <a:extLst xmlns:a="http://schemas.openxmlformats.org/drawingml/2006/main">
              <a:ext uri="{FF2B5EF4-FFF2-40B4-BE49-F238E27FC236}">
                <a16:creationId xmlns:a16="http://schemas.microsoft.com/office/drawing/2014/main" id="{CEE877E8-A64A-4951-92A8-E7D5B360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4765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насос заказчика</a:t>
            </a:r>
          </a:p>
        </p:txBody>
      </p:sp>
      <p:sp>
        <p:nvSpPr>
          <p:cNvPr id="15" name="variant-body-2">
            <a:extLst xmlns:a="http://schemas.openxmlformats.org/drawingml/2006/main">
              <a:ext uri="{FF2B5EF4-FFF2-40B4-BE49-F238E27FC236}">
                <a16:creationId xmlns:a16="http://schemas.microsoft.com/office/drawing/2014/main" id="{B0A6F971-FBF7-452C-81E6-58BEC8FBF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352800"/>
            <a:ext cx="3143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Внешний форвакуум</a:t>
            </a:r>
          </a:p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Проверка обвязки и сигналов</a:t>
            </a:r>
          </a:p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32 кг · до 350 Вт</a:t>
            </a:r>
          </a:p>
        </p:txBody>
      </p:sp>
      <p:sp>
        <p:nvSpPr>
          <p:cNvPr id="16" name="variant-common">
            <a:extLst xmlns:a="http://schemas.openxmlformats.org/drawingml/2006/main">
              <a:ext uri="{FF2B5EF4-FFF2-40B4-BE49-F238E27FC236}">
                <a16:creationId xmlns:a16="http://schemas.microsoft.com/office/drawing/2014/main" id="{57891AEE-3C59-488E-9F78-20EC23304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91150"/>
            <a:ext cx="11087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Общее для всех: 2,5 л/с по He · 1×10⁻¹³ Па·м³/с в вакуумном режиме · 5×10⁻¹⁰ Па·м³/с в режиме щупа</a:t>
            </a:r>
          </a:p>
        </p:txBody>
      </p:sp>
    </p:spTree>
    <p:extLst>
      <p:ext uri="{BB962C8B-B14F-4D97-AF65-F5344CB8AC3E}">
        <p14:creationId xmlns:p14="http://schemas.microsoft.com/office/powerpoint/2010/main" val="8104281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slide-4-title">
            <a:extLst xmlns:a="http://schemas.openxmlformats.org/drawingml/2006/main">
              <a:ext uri="{FF2B5EF4-FFF2-40B4-BE49-F238E27FC236}">
                <a16:creationId xmlns:a16="http://schemas.microsoft.com/office/drawing/2014/main" id="{34589B60-A2BE-4D2E-B327-F0350193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Симптом определяет область проверки, а не деталь</a:t>
            </a:r>
          </a:p>
        </p:txBody>
      </p:sp>
      <p:sp>
        <p:nvSpPr>
          <p:cNvPr id="2" name="slide-4-accent">
            <a:extLst xmlns:a="http://schemas.openxmlformats.org/drawingml/2006/main">
              <a:ext uri="{FF2B5EF4-FFF2-40B4-BE49-F238E27FC236}">
                <a16:creationId xmlns:a16="http://schemas.microsoft.com/office/drawing/2014/main" id="{3BFC56EE-12AC-4438-AB57-5FC79002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4-number">
            <a:extLst xmlns:a="http://schemas.openxmlformats.org/drawingml/2006/main">
              <a:ext uri="{FF2B5EF4-FFF2-40B4-BE49-F238E27FC236}">
                <a16:creationId xmlns:a16="http://schemas.microsoft.com/office/drawing/2014/main" id="{88C2D919-AABC-4875-AFA6-63A843A4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symptom-col-1">
            <a:extLst xmlns:a="http://schemas.openxmlformats.org/drawingml/2006/main">
              <a:ext uri="{FF2B5EF4-FFF2-40B4-BE49-F238E27FC236}">
                <a16:creationId xmlns:a16="http://schemas.microsoft.com/office/drawing/2014/main" id="{16D63052-FC38-4A95-B8F6-AE842C51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859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672"/>
                </a:solidFill>
                <a:latin typeface="Arial"/>
                <a:ea typeface="Arial"/>
                <a:cs typeface="Arial"/>
              </a:rPr>
              <a:t>СИМПТОМ</a:t>
            </a:r>
          </a:p>
        </p:txBody>
      </p:sp>
      <p:sp>
        <p:nvSpPr>
          <p:cNvPr id="5" name="symptom-col-2">
            <a:extLst xmlns:a="http://schemas.openxmlformats.org/drawingml/2006/main">
              <a:ext uri="{FF2B5EF4-FFF2-40B4-BE49-F238E27FC236}">
                <a16:creationId xmlns:a16="http://schemas.microsoft.com/office/drawing/2014/main" id="{DECB4EDE-4799-4266-8A43-71FDCC25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4859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672"/>
                </a:solidFill>
                <a:latin typeface="Arial"/>
                <a:ea typeface="Arial"/>
                <a:cs typeface="Arial"/>
              </a:rPr>
              <a:t>ПЕРВАЯ ДИАГНОСТИЧЕСКАЯ ЗОНА</a:t>
            </a:r>
          </a:p>
        </p:txBody>
      </p:sp>
      <p:sp>
        <p:nvSpPr>
          <p:cNvPr id="6" name="symptom-col-3">
            <a:extLst xmlns:a="http://schemas.openxmlformats.org/drawingml/2006/main">
              <a:ext uri="{FF2B5EF4-FFF2-40B4-BE49-F238E27FC236}">
                <a16:creationId xmlns:a16="http://schemas.microsoft.com/office/drawing/2014/main" id="{F255B19B-E0C4-4456-B453-D16D89F4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4859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672"/>
                </a:solidFill>
                <a:latin typeface="Arial"/>
                <a:ea typeface="Arial"/>
                <a:cs typeface="Arial"/>
              </a:rPr>
              <a:t>ПОДТВЕРЖДЕНИЕ</a:t>
            </a:r>
          </a:p>
        </p:txBody>
      </p:sp>
      <p:sp>
        <p:nvSpPr>
          <p:cNvPr id="7" name="symptom-bg-0">
            <a:extLst xmlns:a="http://schemas.openxmlformats.org/drawingml/2006/main">
              <a:ext uri="{FF2B5EF4-FFF2-40B4-BE49-F238E27FC236}">
                <a16:creationId xmlns:a16="http://schemas.microsoft.com/office/drawing/2014/main" id="{C16791D4-D02B-4262-B8A2-53377E8C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57375"/>
            <a:ext cx="110871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8" name="symptom-a-0">
            <a:extLst xmlns:a="http://schemas.openxmlformats.org/drawingml/2006/main">
              <a:ext uri="{FF2B5EF4-FFF2-40B4-BE49-F238E27FC236}">
                <a16:creationId xmlns:a16="http://schemas.microsoft.com/office/drawing/2014/main" id="{80D8769C-F0CD-483D-A14C-E371A23ED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335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Долго не входит в тест</a:t>
            </a:r>
          </a:p>
        </p:txBody>
      </p:sp>
      <p:sp>
        <p:nvSpPr>
          <p:cNvPr id="9" name="symptom-b-0">
            <a:extLst xmlns:a="http://schemas.openxmlformats.org/drawingml/2006/main">
              <a:ext uri="{FF2B5EF4-FFF2-40B4-BE49-F238E27FC236}">
                <a16:creationId xmlns:a16="http://schemas.microsoft.com/office/drawing/2014/main" id="{33610C1D-2916-44BC-B91C-4AB6828D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933575"/>
            <a:ext cx="447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внешняя течь · клапан · форнасос · PI1</a:t>
            </a:r>
          </a:p>
        </p:txBody>
      </p:sp>
      <p:sp>
        <p:nvSpPr>
          <p:cNvPr id="10" name="symptom-c-0">
            <a:extLst xmlns:a="http://schemas.openxmlformats.org/drawingml/2006/main">
              <a:ext uri="{FF2B5EF4-FFF2-40B4-BE49-F238E27FC236}">
                <a16:creationId xmlns:a16="http://schemas.microsoft.com/office/drawing/2014/main" id="{F0A091DB-0857-45B7-9C5D-8DB23F13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933575"/>
            <a:ext cx="295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тренд давления с заглушкой</a:t>
            </a:r>
          </a:p>
        </p:txBody>
      </p:sp>
      <p:sp>
        <p:nvSpPr>
          <p:cNvPr id="11" name="symptom-bg-1">
            <a:extLst xmlns:a="http://schemas.openxmlformats.org/drawingml/2006/main">
              <a:ext uri="{FF2B5EF4-FFF2-40B4-BE49-F238E27FC236}">
                <a16:creationId xmlns:a16="http://schemas.microsoft.com/office/drawing/2014/main" id="{822FD508-C617-4E7D-9464-7F9FCA2B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57475"/>
            <a:ext cx="110871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4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ymptom-a-1">
            <a:extLst xmlns:a="http://schemas.openxmlformats.org/drawingml/2006/main">
              <a:ext uri="{FF2B5EF4-FFF2-40B4-BE49-F238E27FC236}">
                <a16:creationId xmlns:a16="http://schemas.microsoft.com/office/drawing/2014/main" id="{211A0857-B139-4F0C-BA33-05B8AAE1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336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Высокий фон</a:t>
            </a:r>
          </a:p>
        </p:txBody>
      </p:sp>
      <p:sp>
        <p:nvSpPr>
          <p:cNvPr id="13" name="symptom-b-1">
            <a:extLst xmlns:a="http://schemas.openxmlformats.org/drawingml/2006/main">
              <a:ext uri="{FF2B5EF4-FFF2-40B4-BE49-F238E27FC236}">
                <a16:creationId xmlns:a16="http://schemas.microsoft.com/office/drawing/2014/main" id="{33D290B2-773F-46B7-B0DA-A6F9BCBF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733675"/>
            <a:ext cx="447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гелий в помещении · загрязнение · ячейка</a:t>
            </a:r>
          </a:p>
        </p:txBody>
      </p:sp>
      <p:sp>
        <p:nvSpPr>
          <p:cNvPr id="14" name="symptom-c-1">
            <a:extLst xmlns:a="http://schemas.openxmlformats.org/drawingml/2006/main">
              <a:ext uri="{FF2B5EF4-FFF2-40B4-BE49-F238E27FC236}">
                <a16:creationId xmlns:a16="http://schemas.microsoft.com/office/drawing/2014/main" id="{D4E6C9C8-5465-4AF1-9EAF-D5970410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33675"/>
            <a:ext cx="295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чистая зона · дегазация · внешний эталон</a:t>
            </a:r>
          </a:p>
        </p:txBody>
      </p:sp>
      <p:sp>
        <p:nvSpPr>
          <p:cNvPr id="15" name="symptom-bg-2">
            <a:extLst xmlns:a="http://schemas.openxmlformats.org/drawingml/2006/main">
              <a:ext uri="{FF2B5EF4-FFF2-40B4-BE49-F238E27FC236}">
                <a16:creationId xmlns:a16="http://schemas.microsoft.com/office/drawing/2014/main" id="{4E2EF83E-5C04-4199-A524-7EBFF535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57575"/>
            <a:ext cx="110871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6" name="symptom-a-2">
            <a:extLst xmlns:a="http://schemas.openxmlformats.org/drawingml/2006/main">
              <a:ext uri="{FF2B5EF4-FFF2-40B4-BE49-F238E27FC236}">
                <a16:creationId xmlns:a16="http://schemas.microsoft.com/office/drawing/2014/main" id="{0FF8B716-4DB1-42D7-B286-82A4FE51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Не калибруется</a:t>
            </a:r>
          </a:p>
        </p:txBody>
      </p:sp>
      <p:sp>
        <p:nvSpPr>
          <p:cNvPr id="17" name="symptom-b-2">
            <a:extLst xmlns:a="http://schemas.openxmlformats.org/drawingml/2006/main">
              <a:ext uri="{FF2B5EF4-FFF2-40B4-BE49-F238E27FC236}">
                <a16:creationId xmlns:a16="http://schemas.microsoft.com/office/drawing/2014/main" id="{B3C5C6DD-54F4-42DB-9577-DB78B768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533775"/>
            <a:ext cx="447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параметры течи · температура · эмиссия</a:t>
            </a:r>
          </a:p>
        </p:txBody>
      </p:sp>
      <p:sp>
        <p:nvSpPr>
          <p:cNvPr id="18" name="symptom-c-2">
            <a:extLst xmlns:a="http://schemas.openxmlformats.org/drawingml/2006/main">
              <a:ext uri="{FF2B5EF4-FFF2-40B4-BE49-F238E27FC236}">
                <a16:creationId xmlns:a16="http://schemas.microsoft.com/office/drawing/2014/main" id="{9BA07B4B-BFA8-4CC8-BFC7-3C80BC622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533775"/>
            <a:ext cx="295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повторы на внутренней и внешней течи</a:t>
            </a:r>
          </a:p>
        </p:txBody>
      </p:sp>
      <p:sp>
        <p:nvSpPr>
          <p:cNvPr id="19" name="symptom-bg-3">
            <a:extLst xmlns:a="http://schemas.openxmlformats.org/drawingml/2006/main">
              <a:ext uri="{FF2B5EF4-FFF2-40B4-BE49-F238E27FC236}">
                <a16:creationId xmlns:a16="http://schemas.microsoft.com/office/drawing/2014/main" id="{36ADE22F-F948-4C53-92DB-A5A79BFB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57675"/>
            <a:ext cx="110871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4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symptom-a-3">
            <a:extLst xmlns:a="http://schemas.openxmlformats.org/drawingml/2006/main">
              <a:ext uri="{FF2B5EF4-FFF2-40B4-BE49-F238E27FC236}">
                <a16:creationId xmlns:a16="http://schemas.microsoft.com/office/drawing/2014/main" id="{B4FFDABC-CCD0-45E9-A495-1BF43C3E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Нет чувствительности</a:t>
            </a:r>
          </a:p>
        </p:txBody>
      </p:sp>
      <p:sp>
        <p:nvSpPr>
          <p:cNvPr id="21" name="symptom-b-3">
            <a:extLst xmlns:a="http://schemas.openxmlformats.org/drawingml/2006/main">
              <a:ext uri="{FF2B5EF4-FFF2-40B4-BE49-F238E27FC236}">
                <a16:creationId xmlns:a16="http://schemas.microsoft.com/office/drawing/2014/main" id="{0BDF8D1B-57D2-4CFE-8616-035A5720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333875"/>
            <a:ext cx="447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нить · питание ячейки · вакуум · связь</a:t>
            </a:r>
          </a:p>
        </p:txBody>
      </p:sp>
      <p:sp>
        <p:nvSpPr>
          <p:cNvPr id="22" name="symptom-c-3">
            <a:extLst xmlns:a="http://schemas.openxmlformats.org/drawingml/2006/main">
              <a:ext uri="{FF2B5EF4-FFF2-40B4-BE49-F238E27FC236}">
                <a16:creationId xmlns:a16="http://schemas.microsoft.com/office/drawing/2014/main" id="{B61D956D-8E93-40BE-8A81-7CB3EDC8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333875"/>
            <a:ext cx="295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обе нити · давление · журнал событий</a:t>
            </a:r>
          </a:p>
        </p:txBody>
      </p:sp>
      <p:sp>
        <p:nvSpPr>
          <p:cNvPr id="23" name="symptom-bg-4">
            <a:extLst xmlns:a="http://schemas.openxmlformats.org/drawingml/2006/main">
              <a:ext uri="{FF2B5EF4-FFF2-40B4-BE49-F238E27FC236}">
                <a16:creationId xmlns:a16="http://schemas.microsoft.com/office/drawing/2014/main" id="{692321B9-F922-4336-AF19-61BF9C69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57775"/>
            <a:ext cx="110871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24" name="symptom-a-4">
            <a:extLst xmlns:a="http://schemas.openxmlformats.org/drawingml/2006/main">
              <a:ext uri="{FF2B5EF4-FFF2-40B4-BE49-F238E27FC236}">
                <a16:creationId xmlns:a16="http://schemas.microsoft.com/office/drawing/2014/main" id="{0D225BB6-774C-4DC6-81EB-1415CD661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Перегрев / останов</a:t>
            </a:r>
          </a:p>
        </p:txBody>
      </p:sp>
      <p:sp>
        <p:nvSpPr>
          <p:cNvPr id="25" name="symptom-b-4">
            <a:extLst xmlns:a="http://schemas.openxmlformats.org/drawingml/2006/main">
              <a:ext uri="{FF2B5EF4-FFF2-40B4-BE49-F238E27FC236}">
                <a16:creationId xmlns:a16="http://schemas.microsoft.com/office/drawing/2014/main" id="{B67E053C-6F75-4B19-8858-93094121F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5133975"/>
            <a:ext cx="447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фильтры · вентиляторы · форнасос</a:t>
            </a:r>
          </a:p>
        </p:txBody>
      </p:sp>
      <p:sp>
        <p:nvSpPr>
          <p:cNvPr id="26" name="symptom-c-4">
            <a:extLst xmlns:a="http://schemas.openxmlformats.org/drawingml/2006/main">
              <a:ext uri="{FF2B5EF4-FFF2-40B4-BE49-F238E27FC236}">
                <a16:creationId xmlns:a16="http://schemas.microsoft.com/office/drawing/2014/main" id="{46892070-8806-482E-B325-94E7FCDD9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133975"/>
            <a:ext cx="295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температура · ток · поток воздуха</a:t>
            </a:r>
          </a:p>
        </p:txBody>
      </p:sp>
    </p:spTree>
    <p:extLst>
      <p:ext uri="{BB962C8B-B14F-4D97-AF65-F5344CB8AC3E}">
        <p14:creationId xmlns:p14="http://schemas.microsoft.com/office/powerpoint/2010/main" val="19970239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5-title">
            <a:extLst xmlns:a="http://schemas.openxmlformats.org/drawingml/2006/main">
              <a:ext uri="{FF2B5EF4-FFF2-40B4-BE49-F238E27FC236}">
                <a16:creationId xmlns:a16="http://schemas.microsoft.com/office/drawing/2014/main" id="{00D2834F-3C83-4134-88C7-B6CCCAEB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Вакуумный цикл читают как временной ряд</a:t>
            </a:r>
          </a:p>
        </p:txBody>
      </p:sp>
      <p:sp>
        <p:nvSpPr>
          <p:cNvPr id="2" name="slide-5-accent">
            <a:extLst xmlns:a="http://schemas.openxmlformats.org/drawingml/2006/main">
              <a:ext uri="{FF2B5EF4-FFF2-40B4-BE49-F238E27FC236}">
                <a16:creationId xmlns:a16="http://schemas.microsoft.com/office/drawing/2014/main" id="{1A2E4CA1-437C-4B41-94BA-E92A6EF0E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5-number">
            <a:extLst xmlns:a="http://schemas.openxmlformats.org/drawingml/2006/main">
              <a:ext uri="{FF2B5EF4-FFF2-40B4-BE49-F238E27FC236}">
                <a16:creationId xmlns:a16="http://schemas.microsoft.com/office/drawing/2014/main" id="{DA975886-AF8F-4514-A1F1-0C6A2ECF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85264f7e8c4234"/>
          <a:stretch xmlns:a="http://schemas.openxmlformats.org/drawingml/2006/main"/>
        </p:blipFill>
        <p:spPr>
          <a:xfrm xmlns:a="http://schemas.openxmlformats.org/drawingml/2006/main">
            <a:off x="552450" y="1829981"/>
            <a:ext cx="5334000" cy="2740837"/>
          </a:xfrm>
          <a:prstGeom xmlns:a="http://schemas.openxmlformats.org/drawingml/2006/main" prst="rect">
            <a:avLst/>
          </a:prstGeom>
        </p:spPr>
      </p:pic>
      <p:sp>
        <p:nvSpPr>
          <p:cNvPr id="5" name="vacuum-side-head">
            <a:extLst xmlns:a="http://schemas.openxmlformats.org/drawingml/2006/main">
              <a:ext uri="{FF2B5EF4-FFF2-40B4-BE49-F238E27FC236}">
                <a16:creationId xmlns:a16="http://schemas.microsoft.com/office/drawing/2014/main" id="{900EA6AD-9316-4317-914A-3F2FC250E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Что регистрировать</a:t>
            </a:r>
          </a:p>
        </p:txBody>
      </p:sp>
      <p:sp>
        <p:nvSpPr>
          <p:cNvPr id="6" name="vacuum-dot-0">
            <a:extLst xmlns:a="http://schemas.openxmlformats.org/drawingml/2006/main">
              <a:ext uri="{FF2B5EF4-FFF2-40B4-BE49-F238E27FC236}">
                <a16:creationId xmlns:a16="http://schemas.microsoft.com/office/drawing/2014/main" id="{C445A3C0-916B-47E8-8D93-2674187C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0955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vacuum-item-0">
            <a:extLst xmlns:a="http://schemas.openxmlformats.org/drawingml/2006/main">
              <a:ext uri="{FF2B5EF4-FFF2-40B4-BE49-F238E27FC236}">
                <a16:creationId xmlns:a16="http://schemas.microsoft.com/office/drawing/2014/main" id="{9D359F4D-B547-467A-B9CB-82812FFD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95262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давление PI1 и время прохождения порогов</a:t>
            </a:r>
          </a:p>
        </p:txBody>
      </p:sp>
      <p:sp>
        <p:nvSpPr>
          <p:cNvPr id="8" name="vacuum-dot-1">
            <a:extLst xmlns:a="http://schemas.openxmlformats.org/drawingml/2006/main">
              <a:ext uri="{FF2B5EF4-FFF2-40B4-BE49-F238E27FC236}">
                <a16:creationId xmlns:a16="http://schemas.microsoft.com/office/drawing/2014/main" id="{01C4BAAA-479B-425C-BFAC-FCA4E197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670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vacuum-item-1">
            <a:extLst xmlns:a="http://schemas.openxmlformats.org/drawingml/2006/main">
              <a:ext uri="{FF2B5EF4-FFF2-40B4-BE49-F238E27FC236}">
                <a16:creationId xmlns:a16="http://schemas.microsoft.com/office/drawing/2014/main" id="{2EEC9216-FD13-48E4-AFA8-21F323FDD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52412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состояние входа, напуска и продувки</a:t>
            </a:r>
          </a:p>
        </p:txBody>
      </p:sp>
      <p:sp>
        <p:nvSpPr>
          <p:cNvPr id="10" name="vacuum-dot-2">
            <a:extLst xmlns:a="http://schemas.openxmlformats.org/drawingml/2006/main">
              <a:ext uri="{FF2B5EF4-FFF2-40B4-BE49-F238E27FC236}">
                <a16:creationId xmlns:a16="http://schemas.microsoft.com/office/drawing/2014/main" id="{C5AA6597-2076-4CF6-BA2F-ACD5F5D9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385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acuum-item-2">
            <a:extLst xmlns:a="http://schemas.openxmlformats.org/drawingml/2006/main">
              <a:ext uri="{FF2B5EF4-FFF2-40B4-BE49-F238E27FC236}">
                <a16:creationId xmlns:a16="http://schemas.microsoft.com/office/drawing/2014/main" id="{FC331EBD-3BFA-4FC4-919C-6C3263287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09562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ток и температура форвакуумного насоса</a:t>
            </a:r>
          </a:p>
        </p:txBody>
      </p:sp>
      <p:sp>
        <p:nvSpPr>
          <p:cNvPr id="12" name="vacuum-dot-3">
            <a:extLst xmlns:a="http://schemas.openxmlformats.org/drawingml/2006/main">
              <a:ext uri="{FF2B5EF4-FFF2-40B4-BE49-F238E27FC236}">
                <a16:creationId xmlns:a16="http://schemas.microsoft.com/office/drawing/2014/main" id="{1D7C129F-12CA-41CC-9D8F-92EB528AC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8100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vacuum-item-3">
            <a:extLst xmlns:a="http://schemas.openxmlformats.org/drawingml/2006/main">
              <a:ext uri="{FF2B5EF4-FFF2-40B4-BE49-F238E27FC236}">
                <a16:creationId xmlns:a16="http://schemas.microsoft.com/office/drawing/2014/main" id="{F5FD71DC-82A3-4C96-9568-DD6938D6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66712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скорость, связь и охлаждение SplitFlow</a:t>
            </a:r>
          </a:p>
        </p:txBody>
      </p:sp>
      <p:sp>
        <p:nvSpPr>
          <p:cNvPr id="14" name="vacuum-dot-4">
            <a:extLst xmlns:a="http://schemas.openxmlformats.org/drawingml/2006/main">
              <a:ext uri="{FF2B5EF4-FFF2-40B4-BE49-F238E27FC236}">
                <a16:creationId xmlns:a16="http://schemas.microsoft.com/office/drawing/2014/main" id="{B9603B3F-0D81-4A45-B934-61342768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3815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vacuum-item-4">
            <a:extLst xmlns:a="http://schemas.openxmlformats.org/drawingml/2006/main">
              <a:ext uri="{FF2B5EF4-FFF2-40B4-BE49-F238E27FC236}">
                <a16:creationId xmlns:a16="http://schemas.microsoft.com/office/drawing/2014/main" id="{216B89B5-066B-434C-BE10-83AD6F5BE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23862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фон до и после напуска атмосферы</a:t>
            </a:r>
          </a:p>
        </p:txBody>
      </p:sp>
      <p:sp>
        <p:nvSpPr>
          <p:cNvPr id="16" name="vacuum-takeaway">
            <a:extLst xmlns:a="http://schemas.openxmlformats.org/drawingml/2006/main">
              <a:ext uri="{FF2B5EF4-FFF2-40B4-BE49-F238E27FC236}">
                <a16:creationId xmlns:a16="http://schemas.microsoft.com/office/drawing/2014/main" id="{D7A3BBBB-A7D5-44D8-ADF3-8D4399C2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29250"/>
            <a:ext cx="11087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Конечное давление без времени, состояний клапанов и нагрузки насосов скрывает причину отказа.</a:t>
            </a:r>
          </a:p>
        </p:txBody>
      </p:sp>
    </p:spTree>
    <p:extLst>
      <p:ext uri="{BB962C8B-B14F-4D97-AF65-F5344CB8AC3E}">
        <p14:creationId xmlns:p14="http://schemas.microsoft.com/office/powerpoint/2010/main" val="19461179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lide-6-title">
            <a:extLst xmlns:a="http://schemas.openxmlformats.org/drawingml/2006/main">
              <a:ext uri="{FF2B5EF4-FFF2-40B4-BE49-F238E27FC236}">
                <a16:creationId xmlns:a16="http://schemas.microsoft.com/office/drawing/2014/main" id="{8507C1EA-9B99-4465-A756-F1D4140EF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Ячейка 3G: две нити, но одна диагностическая система</a:t>
            </a:r>
          </a:p>
        </p:txBody>
      </p:sp>
      <p:sp>
        <p:nvSpPr>
          <p:cNvPr id="2" name="slide-6-accent">
            <a:extLst xmlns:a="http://schemas.openxmlformats.org/drawingml/2006/main">
              <a:ext uri="{FF2B5EF4-FFF2-40B4-BE49-F238E27FC236}">
                <a16:creationId xmlns:a16="http://schemas.microsoft.com/office/drawing/2014/main" id="{488D2738-DABA-4720-9D5F-579D64E4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6-number">
            <a:extLst xmlns:a="http://schemas.openxmlformats.org/drawingml/2006/main">
              <a:ext uri="{FF2B5EF4-FFF2-40B4-BE49-F238E27FC236}">
                <a16:creationId xmlns:a16="http://schemas.microsoft.com/office/drawing/2014/main" id="{D99B49AC-26DA-470A-ADB3-B29E9ED3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cell-left">
            <a:extLst xmlns:a="http://schemas.openxmlformats.org/drawingml/2006/main">
              <a:ext uri="{FF2B5EF4-FFF2-40B4-BE49-F238E27FC236}">
                <a16:creationId xmlns:a16="http://schemas.microsoft.com/office/drawing/2014/main" id="{FC0EBA6A-9480-44DD-87C9-52CBE5FF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50958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ell-left-big">
            <a:extLst xmlns:a="http://schemas.openxmlformats.org/drawingml/2006/main">
              <a:ext uri="{FF2B5EF4-FFF2-40B4-BE49-F238E27FC236}">
                <a16:creationId xmlns:a16="http://schemas.microsoft.com/office/drawing/2014/main" id="{F188231D-56CB-4B49-BE2F-99EB5088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71650"/>
            <a:ext cx="114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" name="cell-left-head">
            <a:extLst xmlns:a="http://schemas.openxmlformats.org/drawingml/2006/main">
              <a:ext uri="{FF2B5EF4-FFF2-40B4-BE49-F238E27FC236}">
                <a16:creationId xmlns:a16="http://schemas.microsoft.com/office/drawing/2014/main" id="{A202B9AF-F9B0-42CE-9B7E-46FE7EE9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2890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нити накала</a:t>
            </a:r>
          </a:p>
        </p:txBody>
      </p:sp>
      <p:sp>
        <p:nvSpPr>
          <p:cNvPr id="7" name="cell-left-body">
            <a:extLst xmlns:a="http://schemas.openxmlformats.org/drawingml/2006/main">
              <a:ext uri="{FF2B5EF4-FFF2-40B4-BE49-F238E27FC236}">
                <a16:creationId xmlns:a16="http://schemas.microsoft.com/office/drawing/2014/main" id="{17CA173E-9791-4CB6-A6C9-EC71AAFE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7660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CEAF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CEAF5"/>
                </a:solidFill>
                <a:latin typeface="Arial"/>
                <a:ea typeface="Arial"/>
                <a:cs typeface="Arial"/>
              </a:rPr>
              <a:t>Смена нити помогает локализовать дефект, но не исключает плохой вакуум, отказ питания, связь платы или загрязнение ячейки.</a:t>
            </a:r>
          </a:p>
        </p:txBody>
      </p:sp>
      <p:sp>
        <p:nvSpPr>
          <p:cNvPr id="8" name="cell-right-head">
            <a:extLst xmlns:a="http://schemas.openxmlformats.org/drawingml/2006/main">
              <a:ext uri="{FF2B5EF4-FFF2-40B4-BE49-F238E27FC236}">
                <a16:creationId xmlns:a16="http://schemas.microsoft.com/office/drawing/2014/main" id="{6FB8C94C-FED5-4582-B5CD-C86AE471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5049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Коды читают в контексте</a:t>
            </a:r>
          </a:p>
        </p:txBody>
      </p:sp>
      <p:sp>
        <p:nvSpPr>
          <p:cNvPr id="9" name="code-0">
            <a:extLst xmlns:a="http://schemas.openxmlformats.org/drawingml/2006/main">
              <a:ext uri="{FF2B5EF4-FFF2-40B4-BE49-F238E27FC236}">
                <a16:creationId xmlns:a16="http://schemas.microsoft.com/office/drawing/2014/main" id="{45EEC7D0-B484-47FF-A458-9D965D9A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e192 / e194 / e195</a:t>
            </a:r>
          </a:p>
        </p:txBody>
      </p:sp>
      <p:sp>
        <p:nvSpPr>
          <p:cNvPr id="10" name="code-desc-0">
            <a:extLst xmlns:a="http://schemas.openxmlformats.org/drawingml/2006/main">
              <a:ext uri="{FF2B5EF4-FFF2-40B4-BE49-F238E27FC236}">
                <a16:creationId xmlns:a16="http://schemas.microsoft.com/office/drawing/2014/main" id="{BCE9F9DF-5404-4E7A-BDEF-E2A0E0A7E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95500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ток и короткие замыкания нити</a:t>
            </a:r>
          </a:p>
        </p:txBody>
      </p:sp>
      <p:sp>
        <p:nvSpPr>
          <p:cNvPr id="11" name="code-rule-0">
            <a:extLst xmlns:a="http://schemas.openxmlformats.org/drawingml/2006/main">
              <a:ext uri="{FF2B5EF4-FFF2-40B4-BE49-F238E27FC236}">
                <a16:creationId xmlns:a16="http://schemas.microsoft.com/office/drawing/2014/main" id="{381ECEE7-470F-4578-B608-E31E2B8C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62225"/>
            <a:ext cx="5314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code-1">
            <a:extLst xmlns:a="http://schemas.openxmlformats.org/drawingml/2006/main">
              <a:ext uri="{FF2B5EF4-FFF2-40B4-BE49-F238E27FC236}">
                <a16:creationId xmlns:a16="http://schemas.microsoft.com/office/drawing/2014/main" id="{50DC5951-83F6-4ABB-9498-48F864EDA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33675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e220 / e230 / e231</a:t>
            </a:r>
          </a:p>
        </p:txBody>
      </p:sp>
      <p:sp>
        <p:nvSpPr>
          <p:cNvPr id="13" name="code-desc-1">
            <a:extLst xmlns:a="http://schemas.openxmlformats.org/drawingml/2006/main">
              <a:ext uri="{FF2B5EF4-FFF2-40B4-BE49-F238E27FC236}">
                <a16:creationId xmlns:a16="http://schemas.microsoft.com/office/drawing/2014/main" id="{2673CB1C-9B65-4133-B537-FFB68501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3367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напряжение коллектора и эмиссия</a:t>
            </a:r>
          </a:p>
        </p:txBody>
      </p:sp>
      <p:sp>
        <p:nvSpPr>
          <p:cNvPr id="14" name="code-rule-1">
            <a:extLst xmlns:a="http://schemas.openxmlformats.org/drawingml/2006/main">
              <a:ext uri="{FF2B5EF4-FFF2-40B4-BE49-F238E27FC236}">
                <a16:creationId xmlns:a16="http://schemas.microsoft.com/office/drawing/2014/main" id="{4F55A22D-9097-4E02-A54D-2C4CCD20E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00400"/>
            <a:ext cx="5314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code-2">
            <a:extLst xmlns:a="http://schemas.openxmlformats.org/drawingml/2006/main">
              <a:ext uri="{FF2B5EF4-FFF2-40B4-BE49-F238E27FC236}">
                <a16:creationId xmlns:a16="http://schemas.microsoft.com/office/drawing/2014/main" id="{114FD893-CF42-4D44-AE40-DE06DFFF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3718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e235 / e238</a:t>
            </a:r>
          </a:p>
        </p:txBody>
      </p:sp>
      <p:sp>
        <p:nvSpPr>
          <p:cNvPr id="16" name="code-desc-2">
            <a:extLst xmlns:a="http://schemas.openxmlformats.org/drawingml/2006/main">
              <a:ext uri="{FF2B5EF4-FFF2-40B4-BE49-F238E27FC236}">
                <a16:creationId xmlns:a16="http://schemas.microsoft.com/office/drawing/2014/main" id="{DC337FC3-CA17-46F4-B44F-8E7588BE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71850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давление и связь ячейки</a:t>
            </a:r>
          </a:p>
        </p:txBody>
      </p:sp>
      <p:sp>
        <p:nvSpPr>
          <p:cNvPr id="17" name="code-rule-2">
            <a:extLst xmlns:a="http://schemas.openxmlformats.org/drawingml/2006/main">
              <a:ext uri="{FF2B5EF4-FFF2-40B4-BE49-F238E27FC236}">
                <a16:creationId xmlns:a16="http://schemas.microsoft.com/office/drawing/2014/main" id="{2A053A31-2BD3-48FA-9752-6C5703E3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38575"/>
            <a:ext cx="5314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code-3">
            <a:extLst xmlns:a="http://schemas.openxmlformats.org/drawingml/2006/main">
              <a:ext uri="{FF2B5EF4-FFF2-40B4-BE49-F238E27FC236}">
                <a16:creationId xmlns:a16="http://schemas.microsoft.com/office/drawing/2014/main" id="{22AB6117-96B7-440E-95A6-ACD20DA4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010025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e251 / e252</a:t>
            </a:r>
          </a:p>
        </p:txBody>
      </p:sp>
      <p:sp>
        <p:nvSpPr>
          <p:cNvPr id="19" name="code-desc-3">
            <a:extLst xmlns:a="http://schemas.openxmlformats.org/drawingml/2006/main">
              <a:ext uri="{FF2B5EF4-FFF2-40B4-BE49-F238E27FC236}">
                <a16:creationId xmlns:a16="http://schemas.microsoft.com/office/drawing/2014/main" id="{795EB404-8B91-44F0-80E4-3B3B598D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010025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линии +15 В и 24 В</a:t>
            </a:r>
          </a:p>
        </p:txBody>
      </p:sp>
      <p:sp>
        <p:nvSpPr>
          <p:cNvPr id="20" name="code-rule-3">
            <a:extLst xmlns:a="http://schemas.openxmlformats.org/drawingml/2006/main">
              <a:ext uri="{FF2B5EF4-FFF2-40B4-BE49-F238E27FC236}">
                <a16:creationId xmlns:a16="http://schemas.microsoft.com/office/drawing/2014/main" id="{F4A232BA-CA85-4E4F-96E0-3501088B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476750"/>
            <a:ext cx="5314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code-4">
            <a:extLst xmlns:a="http://schemas.openxmlformats.org/drawingml/2006/main">
              <a:ext uri="{FF2B5EF4-FFF2-40B4-BE49-F238E27FC236}">
                <a16:creationId xmlns:a16="http://schemas.microsoft.com/office/drawing/2014/main" id="{C71A31B9-A78E-42AE-B0F9-E3CF13DF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482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E0232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0232E"/>
                </a:solidFill>
                <a:latin typeface="Arial"/>
                <a:ea typeface="Arial"/>
                <a:cs typeface="Arial"/>
              </a:rPr>
              <a:t>i309 / i319</a:t>
            </a:r>
          </a:p>
        </p:txBody>
      </p:sp>
      <p:sp>
        <p:nvSpPr>
          <p:cNvPr id="22" name="code-desc-4">
            <a:extLst xmlns:a="http://schemas.openxmlformats.org/drawingml/2006/main">
              <a:ext uri="{FF2B5EF4-FFF2-40B4-BE49-F238E27FC236}">
                <a16:creationId xmlns:a16="http://schemas.microsoft.com/office/drawing/2014/main" id="{D1E24357-B3C2-492E-8493-008B1DEE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648200"/>
            <a:ext cx="304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рост эмиссии и смена нити</a:t>
            </a:r>
          </a:p>
        </p:txBody>
      </p:sp>
      <p:sp>
        <p:nvSpPr>
          <p:cNvPr id="23" name="code-rule-4">
            <a:extLst xmlns:a="http://schemas.openxmlformats.org/drawingml/2006/main">
              <a:ext uri="{FF2B5EF4-FFF2-40B4-BE49-F238E27FC236}">
                <a16:creationId xmlns:a16="http://schemas.microsoft.com/office/drawing/2014/main" id="{46EAF786-BFFC-4519-9147-4F45AEC9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114925"/>
            <a:ext cx="5314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CBD5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044644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lide-7-title">
            <a:extLst xmlns:a="http://schemas.openxmlformats.org/drawingml/2006/main">
              <a:ext uri="{FF2B5EF4-FFF2-40B4-BE49-F238E27FC236}">
                <a16:creationId xmlns:a16="http://schemas.microsoft.com/office/drawing/2014/main" id="{B9206B56-D155-47DC-B95E-D2B7EDA99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Калибровка проверяет всю цепочку</a:t>
            </a:r>
          </a:p>
        </p:txBody>
      </p:sp>
      <p:sp>
        <p:nvSpPr>
          <p:cNvPr id="2" name="slide-7-accent">
            <a:extLst xmlns:a="http://schemas.openxmlformats.org/drawingml/2006/main">
              <a:ext uri="{FF2B5EF4-FFF2-40B4-BE49-F238E27FC236}">
                <a16:creationId xmlns:a16="http://schemas.microsoft.com/office/drawing/2014/main" id="{D9691E7E-D398-4AE6-B464-6798FB61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7-number">
            <a:extLst xmlns:a="http://schemas.openxmlformats.org/drawingml/2006/main">
              <a:ext uri="{FF2B5EF4-FFF2-40B4-BE49-F238E27FC236}">
                <a16:creationId xmlns:a16="http://schemas.microsoft.com/office/drawing/2014/main" id="{3F3AC2A7-D30B-41E5-8D66-CEF3DC30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cal-arrow-1">
            <a:extLst xmlns:a="http://schemas.openxmlformats.org/drawingml/2006/main">
              <a:ext uri="{FF2B5EF4-FFF2-40B4-BE49-F238E27FC236}">
                <a16:creationId xmlns:a16="http://schemas.microsoft.com/office/drawing/2014/main" id="{2924E76F-671C-4F6C-B7D2-2322933BB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857500"/>
            <a:ext cx="6096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5" name="cal-arrow-2">
            <a:extLst xmlns:a="http://schemas.openxmlformats.org/drawingml/2006/main">
              <a:ext uri="{FF2B5EF4-FFF2-40B4-BE49-F238E27FC236}">
                <a16:creationId xmlns:a16="http://schemas.microsoft.com/office/drawing/2014/main" id="{115B7527-8052-429B-BFA5-11EAEE8F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857500"/>
            <a:ext cx="6096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6" name="cal-arrow-3">
            <a:extLst xmlns:a="http://schemas.openxmlformats.org/drawingml/2006/main">
              <a:ext uri="{FF2B5EF4-FFF2-40B4-BE49-F238E27FC236}">
                <a16:creationId xmlns:a16="http://schemas.microsoft.com/office/drawing/2014/main" id="{A6CCF532-FF72-4494-8B2B-961D7521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857500"/>
            <a:ext cx="6096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7" name="cal-bg-box">
            <a:extLst xmlns:a="http://schemas.openxmlformats.org/drawingml/2006/main">
              <a:ext uri="{FF2B5EF4-FFF2-40B4-BE49-F238E27FC236}">
                <a16:creationId xmlns:a16="http://schemas.microsoft.com/office/drawing/2014/main" id="{58E18567-043D-4C91-8EA3-110347CE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095500"/>
            <a:ext cx="20955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EDF4F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8" name="cal-bg-head">
            <a:extLst xmlns:a="http://schemas.openxmlformats.org/drawingml/2006/main">
              <a:ext uri="{FF2B5EF4-FFF2-40B4-BE49-F238E27FC236}">
                <a16:creationId xmlns:a16="http://schemas.microsoft.com/office/drawing/2014/main" id="{D5E65158-9E4D-4842-9747-825DB4FB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09800"/>
            <a:ext cx="1752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1. Фон</a:t>
            </a:r>
          </a:p>
        </p:txBody>
      </p:sp>
      <p:sp>
        <p:nvSpPr>
          <p:cNvPr id="9" name="cal-bg-body">
            <a:extLst xmlns:a="http://schemas.openxmlformats.org/drawingml/2006/main">
              <a:ext uri="{FF2B5EF4-FFF2-40B4-BE49-F238E27FC236}">
                <a16:creationId xmlns:a16="http://schemas.microsoft.com/office/drawing/2014/main" id="{AAD508F5-5574-4C17-BEF5-AB26B7C2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17526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чистая зона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заглушка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стабилизация</a:t>
            </a:r>
          </a:p>
        </p:txBody>
      </p:sp>
      <p:sp>
        <p:nvSpPr>
          <p:cNvPr id="10" name="cal-data-box">
            <a:extLst xmlns:a="http://schemas.openxmlformats.org/drawingml/2006/main">
              <a:ext uri="{FF2B5EF4-FFF2-40B4-BE49-F238E27FC236}">
                <a16:creationId xmlns:a16="http://schemas.microsoft.com/office/drawing/2014/main" id="{22ADDE17-57B9-44B9-937F-13425B191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095500"/>
            <a:ext cx="19240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1" name="cal-data-head">
            <a:extLst xmlns:a="http://schemas.openxmlformats.org/drawingml/2006/main">
              <a:ext uri="{FF2B5EF4-FFF2-40B4-BE49-F238E27FC236}">
                <a16:creationId xmlns:a16="http://schemas.microsoft.com/office/drawing/2014/main" id="{200D2E3B-B061-42A7-BECA-9BC95BDC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09800"/>
            <a:ext cx="1581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2. Данные течи</a:t>
            </a:r>
          </a:p>
        </p:txBody>
      </p:sp>
      <p:sp>
        <p:nvSpPr>
          <p:cNvPr id="12" name="cal-data-body">
            <a:extLst xmlns:a="http://schemas.openxmlformats.org/drawingml/2006/main">
              <a:ext uri="{FF2B5EF4-FFF2-40B4-BE49-F238E27FC236}">
                <a16:creationId xmlns:a16="http://schemas.microsoft.com/office/drawing/2014/main" id="{D873F7B7-948A-43D3-82B4-BDD5B778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52700"/>
            <a:ext cx="15811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значение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дата и потеря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температура</a:t>
            </a:r>
          </a:p>
        </p:txBody>
      </p:sp>
      <p:sp>
        <p:nvSpPr>
          <p:cNvPr id="13" name="cal-run-box">
            <a:extLst xmlns:a="http://schemas.openxmlformats.org/drawingml/2006/main">
              <a:ext uri="{FF2B5EF4-FFF2-40B4-BE49-F238E27FC236}">
                <a16:creationId xmlns:a16="http://schemas.microsoft.com/office/drawing/2014/main" id="{215860F3-8833-4A68-B4D7-9CBA6979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095500"/>
            <a:ext cx="19240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5E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4" name="cal-run-head">
            <a:extLst xmlns:a="http://schemas.openxmlformats.org/drawingml/2006/main">
              <a:ext uri="{FF2B5EF4-FFF2-40B4-BE49-F238E27FC236}">
                <a16:creationId xmlns:a16="http://schemas.microsoft.com/office/drawing/2014/main" id="{F71A0021-FE87-4DF5-8C64-BDFB30306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09800"/>
            <a:ext cx="1581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9A681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9A681D"/>
                </a:solidFill>
                <a:latin typeface="Arial"/>
                <a:ea typeface="Arial"/>
                <a:cs typeface="Arial"/>
              </a:rPr>
              <a:t>3. CAL</a:t>
            </a:r>
          </a:p>
        </p:txBody>
      </p:sp>
      <p:sp>
        <p:nvSpPr>
          <p:cNvPr id="15" name="cal-run-body">
            <a:extLst xmlns:a="http://schemas.openxmlformats.org/drawingml/2006/main">
              <a:ext uri="{FF2B5EF4-FFF2-40B4-BE49-F238E27FC236}">
                <a16:creationId xmlns:a16="http://schemas.microsoft.com/office/drawing/2014/main" id="{3E0FB6CB-F061-44E7-916B-6B189CE6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552700"/>
            <a:ext cx="15811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внутренняя или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внешняя течь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повторы</a:t>
            </a:r>
          </a:p>
        </p:txBody>
      </p:sp>
      <p:sp>
        <p:nvSpPr>
          <p:cNvPr id="16" name="cal-evidence-box">
            <a:extLst xmlns:a="http://schemas.openxmlformats.org/drawingml/2006/main">
              <a:ext uri="{FF2B5EF4-FFF2-40B4-BE49-F238E27FC236}">
                <a16:creationId xmlns:a16="http://schemas.microsoft.com/office/drawing/2014/main" id="{8E1A79F4-C556-42CD-9742-22F1136D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95500"/>
            <a:ext cx="33147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EDF8F1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7" name="cal-evidence-head">
            <a:extLst xmlns:a="http://schemas.openxmlformats.org/drawingml/2006/main">
              <a:ext uri="{FF2B5EF4-FFF2-40B4-BE49-F238E27FC236}">
                <a16:creationId xmlns:a16="http://schemas.microsoft.com/office/drawing/2014/main" id="{53C2B646-F729-4B77-BAE6-FEEFDB3C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209800"/>
            <a:ext cx="2971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A745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A7450"/>
                </a:solidFill>
                <a:latin typeface="Arial"/>
                <a:ea typeface="Arial"/>
                <a:cs typeface="Arial"/>
              </a:rPr>
              <a:t>4. Доказательство</a:t>
            </a:r>
          </a:p>
        </p:txBody>
      </p:sp>
      <p:sp>
        <p:nvSpPr>
          <p:cNvPr id="18" name="cal-evidence-body">
            <a:extLst xmlns:a="http://schemas.openxmlformats.org/drawingml/2006/main">
              <a:ext uri="{FF2B5EF4-FFF2-40B4-BE49-F238E27FC236}">
                <a16:creationId xmlns:a16="http://schemas.microsoft.com/office/drawing/2014/main" id="{511A3EAB-B785-410B-8BD6-2593F714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552700"/>
            <a:ext cx="2971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чувствительность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повторяемость</a:t>
            </a:r>
          </a:p>
          <a:p xmlns:a="http://schemas.openxmlformats.org/drawingml/2006/main">
            <a:pPr algn="l">
              <a:defRPr sz="127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время восстановления</a:t>
            </a:r>
          </a:p>
        </p:txBody>
      </p:sp>
      <p:sp>
        <p:nvSpPr>
          <p:cNvPr id="19" name="cal-takeaway">
            <a:extLst xmlns:a="http://schemas.openxmlformats.org/drawingml/2006/main">
              <a:ext uri="{FF2B5EF4-FFF2-40B4-BE49-F238E27FC236}">
                <a16:creationId xmlns:a16="http://schemas.microsoft.com/office/drawing/2014/main" id="{532D5690-9D59-49CB-83D3-BB10A85B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10100"/>
            <a:ext cx="11087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При отказе калибровки проверяют фон, параметры течи, температуру, вакуум и эмиссию — коэффициент не подгоняют.</a:t>
            </a:r>
          </a:p>
        </p:txBody>
      </p:sp>
    </p:spTree>
    <p:extLst>
      <p:ext uri="{BB962C8B-B14F-4D97-AF65-F5344CB8AC3E}">
        <p14:creationId xmlns:p14="http://schemas.microsoft.com/office/powerpoint/2010/main" val="13535657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slide-8-title">
            <a:extLst xmlns:a="http://schemas.openxmlformats.org/drawingml/2006/main">
              <a:ext uri="{FF2B5EF4-FFF2-40B4-BE49-F238E27FC236}">
                <a16:creationId xmlns:a16="http://schemas.microsoft.com/office/drawing/2014/main" id="{1A46A6A0-238D-4F86-920D-6F583C53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Совместимость запасной части подтверждают по прибору</a:t>
            </a:r>
          </a:p>
        </p:txBody>
      </p:sp>
      <p:sp>
        <p:nvSpPr>
          <p:cNvPr id="2" name="slide-8-accent">
            <a:extLst xmlns:a="http://schemas.openxmlformats.org/drawingml/2006/main">
              <a:ext uri="{FF2B5EF4-FFF2-40B4-BE49-F238E27FC236}">
                <a16:creationId xmlns:a16="http://schemas.microsoft.com/office/drawing/2014/main" id="{1CE93D34-95E1-4136-AB47-71FADC1E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8-number">
            <a:extLst xmlns:a="http://schemas.openxmlformats.org/drawingml/2006/main">
              <a:ext uri="{FF2B5EF4-FFF2-40B4-BE49-F238E27FC236}">
                <a16:creationId xmlns:a16="http://schemas.microsoft.com/office/drawing/2014/main" id="{CFA08883-D5E1-4844-9B03-97A1E5EC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parts-head-1">
            <a:extLst xmlns:a="http://schemas.openxmlformats.org/drawingml/2006/main">
              <a:ext uri="{FF2B5EF4-FFF2-40B4-BE49-F238E27FC236}">
                <a16:creationId xmlns:a16="http://schemas.microsoft.com/office/drawing/2014/main" id="{D6C2A3B3-29FE-4AFF-BA21-824EDFBD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672"/>
                </a:solidFill>
                <a:latin typeface="Arial"/>
                <a:ea typeface="Arial"/>
                <a:cs typeface="Arial"/>
              </a:rPr>
              <a:t>REF</a:t>
            </a:r>
          </a:p>
        </p:txBody>
      </p:sp>
      <p:sp>
        <p:nvSpPr>
          <p:cNvPr id="5" name="parts-head-2">
            <a:extLst xmlns:a="http://schemas.openxmlformats.org/drawingml/2006/main">
              <a:ext uri="{FF2B5EF4-FFF2-40B4-BE49-F238E27FC236}">
                <a16:creationId xmlns:a16="http://schemas.microsoft.com/office/drawing/2014/main" id="{70A757A9-5C24-464B-9579-206D2243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524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672"/>
                </a:solidFill>
                <a:latin typeface="Arial"/>
                <a:ea typeface="Arial"/>
                <a:cs typeface="Arial"/>
              </a:rPr>
              <a:t>КОМПОНЕНТ</a:t>
            </a:r>
          </a:p>
        </p:txBody>
      </p:sp>
      <p:sp>
        <p:nvSpPr>
          <p:cNvPr id="6" name="parts-head-3">
            <a:extLst xmlns:a="http://schemas.openxmlformats.org/drawingml/2006/main">
              <a:ext uri="{FF2B5EF4-FFF2-40B4-BE49-F238E27FC236}">
                <a16:creationId xmlns:a16="http://schemas.microsoft.com/office/drawing/2014/main" id="{0602D5B0-4286-481C-9FB6-DFE0E87D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5240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26672"/>
                </a:solidFill>
                <a:latin typeface="Arial"/>
                <a:ea typeface="Arial"/>
                <a:cs typeface="Arial"/>
              </a:rPr>
              <a:t>P/N</a:t>
            </a:r>
          </a:p>
        </p:txBody>
      </p:sp>
      <p:sp>
        <p:nvSpPr>
          <p:cNvPr id="7" name="parts-row-0">
            <a:extLst xmlns:a="http://schemas.openxmlformats.org/drawingml/2006/main">
              <a:ext uri="{FF2B5EF4-FFF2-40B4-BE49-F238E27FC236}">
                <a16:creationId xmlns:a16="http://schemas.microsoft.com/office/drawing/2014/main" id="{4C28096E-5728-41DC-A92B-6F86C3D5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66900"/>
            <a:ext cx="110871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8" name="parts-ref-0">
            <a:extLst xmlns:a="http://schemas.openxmlformats.org/drawingml/2006/main">
              <a:ext uri="{FF2B5EF4-FFF2-40B4-BE49-F238E27FC236}">
                <a16:creationId xmlns:a16="http://schemas.microsoft.com/office/drawing/2014/main" id="{5EE42AE6-0130-4699-86B4-0DBFC9A9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43100"/>
            <a:ext cx="123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E025</a:t>
            </a:r>
          </a:p>
        </p:txBody>
      </p:sp>
      <p:sp>
        <p:nvSpPr>
          <p:cNvPr id="9" name="parts-name-0">
            <a:extLst xmlns:a="http://schemas.openxmlformats.org/drawingml/2006/main">
              <a:ext uri="{FF2B5EF4-FFF2-40B4-BE49-F238E27FC236}">
                <a16:creationId xmlns:a16="http://schemas.microsoft.com/office/drawing/2014/main" id="{70914304-27E7-409B-B99F-70C930E0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94310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Pirani PI1</a:t>
            </a:r>
          </a:p>
        </p:txBody>
      </p:sp>
      <p:sp>
        <p:nvSpPr>
          <p:cNvPr id="10" name="parts-pn-0">
            <a:extLst xmlns:a="http://schemas.openxmlformats.org/drawingml/2006/main">
              <a:ext uri="{FF2B5EF4-FFF2-40B4-BE49-F238E27FC236}">
                <a16:creationId xmlns:a16="http://schemas.microsoft.com/office/drawing/2014/main" id="{99D08B08-51F0-423B-BD00-84D054CA8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4310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795706</a:t>
            </a:r>
          </a:p>
        </p:txBody>
      </p:sp>
      <p:sp>
        <p:nvSpPr>
          <p:cNvPr id="11" name="parts-row-1">
            <a:extLst xmlns:a="http://schemas.openxmlformats.org/drawingml/2006/main">
              <a:ext uri="{FF2B5EF4-FFF2-40B4-BE49-F238E27FC236}">
                <a16:creationId xmlns:a16="http://schemas.microsoft.com/office/drawing/2014/main" id="{989937D8-B1AF-4906-A622-2BD268A0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33650"/>
            <a:ext cx="110871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4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parts-ref-1">
            <a:extLst xmlns:a="http://schemas.openxmlformats.org/drawingml/2006/main">
              <a:ext uri="{FF2B5EF4-FFF2-40B4-BE49-F238E27FC236}">
                <a16:creationId xmlns:a16="http://schemas.microsoft.com/office/drawing/2014/main" id="{7F61327F-E2AA-4BE3-BB2D-1E1EFA97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9850"/>
            <a:ext cx="123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E026</a:t>
            </a:r>
          </a:p>
        </p:txBody>
      </p:sp>
      <p:sp>
        <p:nvSpPr>
          <p:cNvPr id="13" name="parts-name-1">
            <a:extLst xmlns:a="http://schemas.openxmlformats.org/drawingml/2006/main">
              <a:ext uri="{FF2B5EF4-FFF2-40B4-BE49-F238E27FC236}">
                <a16:creationId xmlns:a16="http://schemas.microsoft.com/office/drawing/2014/main" id="{A4F40245-DBAB-4A7D-BCD4-9B3C1204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60985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нить PI1</a:t>
            </a:r>
          </a:p>
        </p:txBody>
      </p:sp>
      <p:sp>
        <p:nvSpPr>
          <p:cNvPr id="14" name="parts-pn-1">
            <a:extLst xmlns:a="http://schemas.openxmlformats.org/drawingml/2006/main">
              <a:ext uri="{FF2B5EF4-FFF2-40B4-BE49-F238E27FC236}">
                <a16:creationId xmlns:a16="http://schemas.microsoft.com/office/drawing/2014/main" id="{5D15D31C-58D7-4132-BA61-4D561A15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0985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057972</a:t>
            </a:r>
          </a:p>
        </p:txBody>
      </p:sp>
      <p:sp>
        <p:nvSpPr>
          <p:cNvPr id="15" name="parts-row-2">
            <a:extLst xmlns:a="http://schemas.openxmlformats.org/drawingml/2006/main">
              <a:ext uri="{FF2B5EF4-FFF2-40B4-BE49-F238E27FC236}">
                <a16:creationId xmlns:a16="http://schemas.microsoft.com/office/drawing/2014/main" id="{53825987-4F50-4FD9-951B-BBCCFF17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00400"/>
            <a:ext cx="110871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6" name="parts-ref-2">
            <a:extLst xmlns:a="http://schemas.openxmlformats.org/drawingml/2006/main">
              <a:ext uri="{FF2B5EF4-FFF2-40B4-BE49-F238E27FC236}">
                <a16:creationId xmlns:a16="http://schemas.microsoft.com/office/drawing/2014/main" id="{EF4A800F-D20E-4DB2-AC85-60F44F33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76600"/>
            <a:ext cx="123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E084</a:t>
            </a:r>
          </a:p>
        </p:txBody>
      </p:sp>
      <p:sp>
        <p:nvSpPr>
          <p:cNvPr id="17" name="parts-name-2">
            <a:extLst xmlns:a="http://schemas.openxmlformats.org/drawingml/2006/main">
              <a:ext uri="{FF2B5EF4-FFF2-40B4-BE49-F238E27FC236}">
                <a16:creationId xmlns:a16="http://schemas.microsoft.com/office/drawing/2014/main" id="{81D21878-AD47-4B35-A7F6-F66D2233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7660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встроенная калиброванная течь</a:t>
            </a:r>
          </a:p>
        </p:txBody>
      </p:sp>
      <p:sp>
        <p:nvSpPr>
          <p:cNvPr id="18" name="parts-pn-2">
            <a:extLst xmlns:a="http://schemas.openxmlformats.org/drawingml/2006/main">
              <a:ext uri="{FF2B5EF4-FFF2-40B4-BE49-F238E27FC236}">
                <a16:creationId xmlns:a16="http://schemas.microsoft.com/office/drawing/2014/main" id="{17D0187C-F186-4357-8F48-19ACAF94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27660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121528S</a:t>
            </a:r>
          </a:p>
        </p:txBody>
      </p:sp>
      <p:sp>
        <p:nvSpPr>
          <p:cNvPr id="19" name="parts-row-3">
            <a:extLst xmlns:a="http://schemas.openxmlformats.org/drawingml/2006/main">
              <a:ext uri="{FF2B5EF4-FFF2-40B4-BE49-F238E27FC236}">
                <a16:creationId xmlns:a16="http://schemas.microsoft.com/office/drawing/2014/main" id="{558E8D91-3AEE-49C9-B156-18A6A1C6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67150"/>
            <a:ext cx="110871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4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parts-ref-3">
            <a:extLst xmlns:a="http://schemas.openxmlformats.org/drawingml/2006/main">
              <a:ext uri="{FF2B5EF4-FFF2-40B4-BE49-F238E27FC236}">
                <a16:creationId xmlns:a16="http://schemas.microsoft.com/office/drawing/2014/main" id="{1E2C5FC3-369E-4EA5-9F8D-D3CB48D1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43350"/>
            <a:ext cx="123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F132</a:t>
            </a:r>
          </a:p>
        </p:txBody>
      </p:sp>
      <p:sp>
        <p:nvSpPr>
          <p:cNvPr id="21" name="parts-name-3">
            <a:extLst xmlns:a="http://schemas.openxmlformats.org/drawingml/2006/main">
              <a:ext uri="{FF2B5EF4-FFF2-40B4-BE49-F238E27FC236}">
                <a16:creationId xmlns:a16="http://schemas.microsoft.com/office/drawing/2014/main" id="{3AC074A7-394C-47CD-AFD8-BF763CE4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94335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резервуар жидкости SplitFlow 50</a:t>
            </a:r>
          </a:p>
        </p:txBody>
      </p:sp>
      <p:sp>
        <p:nvSpPr>
          <p:cNvPr id="22" name="parts-pn-3">
            <a:extLst xmlns:a="http://schemas.openxmlformats.org/drawingml/2006/main">
              <a:ext uri="{FF2B5EF4-FFF2-40B4-BE49-F238E27FC236}">
                <a16:creationId xmlns:a16="http://schemas.microsoft.com/office/drawing/2014/main" id="{C2039228-A3E2-4B07-88FF-B634AE8C6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94335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PM 143 740-T</a:t>
            </a:r>
          </a:p>
        </p:txBody>
      </p:sp>
      <p:sp>
        <p:nvSpPr>
          <p:cNvPr id="23" name="parts-row-4">
            <a:extLst xmlns:a="http://schemas.openxmlformats.org/drawingml/2006/main">
              <a:ext uri="{FF2B5EF4-FFF2-40B4-BE49-F238E27FC236}">
                <a16:creationId xmlns:a16="http://schemas.microsoft.com/office/drawing/2014/main" id="{062CF066-23AD-47BC-898B-7A5713E0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33900"/>
            <a:ext cx="110871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24" name="parts-ref-4">
            <a:extLst xmlns:a="http://schemas.openxmlformats.org/drawingml/2006/main">
              <a:ext uri="{FF2B5EF4-FFF2-40B4-BE49-F238E27FC236}">
                <a16:creationId xmlns:a16="http://schemas.microsoft.com/office/drawing/2014/main" id="{5FEF769D-7305-4A91-A35E-68B21099F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10100"/>
            <a:ext cx="123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G071</a:t>
            </a:r>
          </a:p>
        </p:txBody>
      </p:sp>
      <p:sp>
        <p:nvSpPr>
          <p:cNvPr id="25" name="parts-name-4">
            <a:extLst xmlns:a="http://schemas.openxmlformats.org/drawingml/2006/main">
              <a:ext uri="{FF2B5EF4-FFF2-40B4-BE49-F238E27FC236}">
                <a16:creationId xmlns:a16="http://schemas.microsoft.com/office/drawing/2014/main" id="{A6BCB0D3-EB2B-4277-BB1A-DD1232BF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61010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3232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3232F"/>
                </a:solidFill>
                <a:latin typeface="Arial"/>
                <a:ea typeface="Arial"/>
                <a:cs typeface="Arial"/>
              </a:rPr>
              <a:t>фильтр входного порта</a:t>
            </a:r>
          </a:p>
        </p:txBody>
      </p:sp>
      <p:sp>
        <p:nvSpPr>
          <p:cNvPr id="26" name="parts-pn-4">
            <a:extLst xmlns:a="http://schemas.openxmlformats.org/drawingml/2006/main">
              <a:ext uri="{FF2B5EF4-FFF2-40B4-BE49-F238E27FC236}">
                <a16:creationId xmlns:a16="http://schemas.microsoft.com/office/drawing/2014/main" id="{FCE1C675-3D26-4F99-B333-D4E52423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61010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103395</a:t>
            </a:r>
          </a:p>
        </p:txBody>
      </p:sp>
      <p:sp>
        <p:nvSpPr>
          <p:cNvPr id="27" name="parts-warning">
            <a:extLst xmlns:a="http://schemas.openxmlformats.org/drawingml/2006/main">
              <a:ext uri="{FF2B5EF4-FFF2-40B4-BE49-F238E27FC236}">
                <a16:creationId xmlns:a16="http://schemas.microsoft.com/office/drawing/2014/main" id="{40D83991-6EC4-4818-887A-3D3106F5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67350"/>
            <a:ext cx="11087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Нить E047 и другие ревизионно-зависимые позиции заказывают только после сверки шильдика, серийного номера и фотографии узла.</a:t>
            </a:r>
          </a:p>
        </p:txBody>
      </p:sp>
    </p:spTree>
    <p:extLst>
      <p:ext uri="{BB962C8B-B14F-4D97-AF65-F5344CB8AC3E}">
        <p14:creationId xmlns:p14="http://schemas.microsoft.com/office/powerpoint/2010/main" val="100997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slide-9-title">
            <a:extLst xmlns:a="http://schemas.openxmlformats.org/drawingml/2006/main">
              <a:ext uri="{FF2B5EF4-FFF2-40B4-BE49-F238E27FC236}">
                <a16:creationId xmlns:a16="http://schemas.microsoft.com/office/drawing/2014/main" id="{FF222B5D-A77A-4098-8D85-7B1CA17A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Ремонт завершает измерение, а не сборка</a:t>
            </a:r>
          </a:p>
        </p:txBody>
      </p:sp>
      <p:sp>
        <p:nvSpPr>
          <p:cNvPr id="2" name="slide-9-accent">
            <a:extLst xmlns:a="http://schemas.openxmlformats.org/drawingml/2006/main">
              <a:ext uri="{FF2B5EF4-FFF2-40B4-BE49-F238E27FC236}">
                <a16:creationId xmlns:a16="http://schemas.microsoft.com/office/drawing/2014/main" id="{2D2EE542-D6D5-4222-97E5-D61F932F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23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slide-9-number">
            <a:extLst xmlns:a="http://schemas.openxmlformats.org/drawingml/2006/main">
              <a:ext uri="{FF2B5EF4-FFF2-40B4-BE49-F238E27FC236}">
                <a16:creationId xmlns:a16="http://schemas.microsoft.com/office/drawing/2014/main" id="{DCF558CC-6EA5-4D5E-B220-6AFBEB3C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ervice-arrow-0">
            <a:extLst xmlns:a="http://schemas.openxmlformats.org/drawingml/2006/main">
              <a:ext uri="{FF2B5EF4-FFF2-40B4-BE49-F238E27FC236}">
                <a16:creationId xmlns:a16="http://schemas.microsoft.com/office/drawing/2014/main" id="{87B75621-DA81-41A7-B1F9-540A3215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705100"/>
            <a:ext cx="4953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5" name="service-arrow-1">
            <a:extLst xmlns:a="http://schemas.openxmlformats.org/drawingml/2006/main">
              <a:ext uri="{FF2B5EF4-FFF2-40B4-BE49-F238E27FC236}">
                <a16:creationId xmlns:a16="http://schemas.microsoft.com/office/drawing/2014/main" id="{7D502A84-8DB9-412C-BFD1-3ECC9769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2705100"/>
            <a:ext cx="4953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6" name="service-arrow-2">
            <a:extLst xmlns:a="http://schemas.openxmlformats.org/drawingml/2006/main">
              <a:ext uri="{FF2B5EF4-FFF2-40B4-BE49-F238E27FC236}">
                <a16:creationId xmlns:a16="http://schemas.microsoft.com/office/drawing/2014/main" id="{2CCE3498-2D23-460A-9BFB-F286F7A5E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05100"/>
            <a:ext cx="4953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7" name="service-arrow-3">
            <a:extLst xmlns:a="http://schemas.openxmlformats.org/drawingml/2006/main">
              <a:ext uri="{FF2B5EF4-FFF2-40B4-BE49-F238E27FC236}">
                <a16:creationId xmlns:a16="http://schemas.microsoft.com/office/drawing/2014/main" id="{12C340C5-6023-43B2-9CCF-9B64BD66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705100"/>
            <a:ext cx="4953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D6FA3"/>
          </a:solidFill>
          <a:ln xmlns:a="http://schemas.openxmlformats.org/drawingml/2006/main" w="0">
            <a:solidFill>
              <a:srgbClr val="2D6FA3"/>
            </a:solidFill>
            <a:prstDash val="solid"/>
          </a:ln>
        </p:spPr>
      </p:sp>
      <p:sp>
        <p:nvSpPr>
          <p:cNvPr id="8" name="service-index-0">
            <a:extLst xmlns:a="http://schemas.openxmlformats.org/drawingml/2006/main">
              <a:ext uri="{FF2B5EF4-FFF2-40B4-BE49-F238E27FC236}">
                <a16:creationId xmlns:a16="http://schemas.microsoft.com/office/drawing/2014/main" id="{F51A07B7-046D-4043-B82B-3DCAFE74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17145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DF4F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9" name="service-num-0">
            <a:extLst xmlns:a="http://schemas.openxmlformats.org/drawingml/2006/main">
              <a:ext uri="{FF2B5EF4-FFF2-40B4-BE49-F238E27FC236}">
                <a16:creationId xmlns:a16="http://schemas.microsoft.com/office/drawing/2014/main" id="{C8950B21-A78B-447A-AD74-4AE0B67F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145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service-label-0">
            <a:extLst xmlns:a="http://schemas.openxmlformats.org/drawingml/2006/main">
              <a:ext uri="{FF2B5EF4-FFF2-40B4-BE49-F238E27FC236}">
                <a16:creationId xmlns:a16="http://schemas.microsoft.com/office/drawing/2014/main" id="{C58987AF-1B05-44EA-BE01-53E63089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479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Приёмка</a:t>
            </a:r>
          </a:p>
        </p:txBody>
      </p:sp>
      <p:sp>
        <p:nvSpPr>
          <p:cNvPr id="11" name="service-index-1">
            <a:extLst xmlns:a="http://schemas.openxmlformats.org/drawingml/2006/main">
              <a:ext uri="{FF2B5EF4-FFF2-40B4-BE49-F238E27FC236}">
                <a16:creationId xmlns:a16="http://schemas.microsoft.com/office/drawing/2014/main" id="{F1E7892A-4B4A-4330-8B05-D9760FE9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1943100"/>
            <a:ext cx="17145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DF4F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2" name="service-num-1">
            <a:extLst xmlns:a="http://schemas.openxmlformats.org/drawingml/2006/main">
              <a:ext uri="{FF2B5EF4-FFF2-40B4-BE49-F238E27FC236}">
                <a16:creationId xmlns:a16="http://schemas.microsoft.com/office/drawing/2014/main" id="{8E8AFCDE-6AF4-4847-BE4C-A4D3C9AC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1145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service-label-1">
            <a:extLst xmlns:a="http://schemas.openxmlformats.org/drawingml/2006/main">
              <a:ext uri="{FF2B5EF4-FFF2-40B4-BE49-F238E27FC236}">
                <a16:creationId xmlns:a16="http://schemas.microsoft.com/office/drawing/2014/main" id="{83ECC6A1-AFAB-4CF3-8B56-8A707241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26479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Диагностика</a:t>
            </a:r>
          </a:p>
        </p:txBody>
      </p:sp>
      <p:sp>
        <p:nvSpPr>
          <p:cNvPr id="14" name="service-index-2">
            <a:extLst xmlns:a="http://schemas.openxmlformats.org/drawingml/2006/main">
              <a:ext uri="{FF2B5EF4-FFF2-40B4-BE49-F238E27FC236}">
                <a16:creationId xmlns:a16="http://schemas.microsoft.com/office/drawing/2014/main" id="{A6B276B2-B385-42E8-AA38-EAC5B6A7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943100"/>
            <a:ext cx="17145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DF4F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5" name="service-num-2">
            <a:extLst xmlns:a="http://schemas.openxmlformats.org/drawingml/2006/main">
              <a:ext uri="{FF2B5EF4-FFF2-40B4-BE49-F238E27FC236}">
                <a16:creationId xmlns:a16="http://schemas.microsoft.com/office/drawing/2014/main" id="{AD34B27D-C7A2-409C-AE94-4516395F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1145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6" name="service-label-2">
            <a:extLst xmlns:a="http://schemas.openxmlformats.org/drawingml/2006/main">
              <a:ext uri="{FF2B5EF4-FFF2-40B4-BE49-F238E27FC236}">
                <a16:creationId xmlns:a16="http://schemas.microsoft.com/office/drawing/2014/main" id="{D421FA18-8786-4B7D-BD39-FCB628B0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479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Дефектация</a:t>
            </a:r>
          </a:p>
        </p:txBody>
      </p:sp>
      <p:sp>
        <p:nvSpPr>
          <p:cNvPr id="17" name="service-index-3">
            <a:extLst xmlns:a="http://schemas.openxmlformats.org/drawingml/2006/main">
              <a:ext uri="{FF2B5EF4-FFF2-40B4-BE49-F238E27FC236}">
                <a16:creationId xmlns:a16="http://schemas.microsoft.com/office/drawing/2014/main" id="{B0DE3DFF-9B59-4BF7-8D72-ADCED494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1943100"/>
            <a:ext cx="17145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DF4F8"/>
          </a:solidFill>
          <a:ln xmlns:a="http://schemas.openxmlformats.org/drawingml/2006/main" w="9525">
            <a:solidFill>
              <a:srgbClr val="BDCBD5"/>
            </a:solidFill>
            <a:prstDash val="solid"/>
          </a:ln>
        </p:spPr>
      </p:sp>
      <p:sp>
        <p:nvSpPr>
          <p:cNvPr id="18" name="service-num-3">
            <a:extLst xmlns:a="http://schemas.openxmlformats.org/drawingml/2006/main">
              <a:ext uri="{FF2B5EF4-FFF2-40B4-BE49-F238E27FC236}">
                <a16:creationId xmlns:a16="http://schemas.microsoft.com/office/drawing/2014/main" id="{BA847196-6AF8-42B7-90D7-EAF5775B6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9025" y="21145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D6FA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D6FA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" name="service-label-3">
            <a:extLst xmlns:a="http://schemas.openxmlformats.org/drawingml/2006/main">
              <a:ext uri="{FF2B5EF4-FFF2-40B4-BE49-F238E27FC236}">
                <a16:creationId xmlns:a16="http://schemas.microsoft.com/office/drawing/2014/main" id="{C0592184-17B8-4F5F-B523-3E4BFFC3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6479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Восстановление</a:t>
            </a:r>
          </a:p>
        </p:txBody>
      </p:sp>
      <p:sp>
        <p:nvSpPr>
          <p:cNvPr id="20" name="service-index-4">
            <a:extLst xmlns:a="http://schemas.openxmlformats.org/drawingml/2006/main">
              <a:ext uri="{FF2B5EF4-FFF2-40B4-BE49-F238E27FC236}">
                <a16:creationId xmlns:a16="http://schemas.microsoft.com/office/drawing/2014/main" id="{8F3ED220-C281-47E3-8B42-A66B2FF7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943100"/>
            <a:ext cx="171450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173B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service-num-4">
            <a:extLst xmlns:a="http://schemas.openxmlformats.org/drawingml/2006/main">
              <a:ext uri="{FF2B5EF4-FFF2-40B4-BE49-F238E27FC236}">
                <a16:creationId xmlns:a16="http://schemas.microsoft.com/office/drawing/2014/main" id="{80DBC7DC-89A3-4CA2-A354-24F78DF6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1145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2" name="service-label-4">
            <a:extLst xmlns:a="http://schemas.openxmlformats.org/drawingml/2006/main">
              <a:ext uri="{FF2B5EF4-FFF2-40B4-BE49-F238E27FC236}">
                <a16:creationId xmlns:a16="http://schemas.microsoft.com/office/drawing/2014/main" id="{C0937AA8-84F1-49DD-BCBF-D7DB9668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479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ОТК</a:t>
            </a:r>
          </a:p>
        </p:txBody>
      </p:sp>
      <p:sp>
        <p:nvSpPr>
          <p:cNvPr id="23" name="service-proof">
            <a:extLst xmlns:a="http://schemas.openxmlformats.org/drawingml/2006/main">
              <a:ext uri="{FF2B5EF4-FFF2-40B4-BE49-F238E27FC236}">
                <a16:creationId xmlns:a16="http://schemas.microsoft.com/office/drawing/2014/main" id="{02D23FCF-20D7-43A0-8DAD-9BC6FD57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05300"/>
            <a:ext cx="110871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3B5C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73B5C"/>
                </a:solidFill>
                <a:latin typeface="Arial"/>
                <a:ea typeface="Arial"/>
                <a:cs typeface="Arial"/>
              </a:rPr>
              <a:t>Приёмка ОТК: самотест · вакуум с заглушкой · фон · обе нити · калибровка · эталонная течь · повторяемость · протокол</a:t>
            </a:r>
          </a:p>
        </p:txBody>
      </p:sp>
      <p:sp>
        <p:nvSpPr>
          <p:cNvPr id="24" name="service-stock">
            <a:extLst xmlns:a="http://schemas.openxmlformats.org/drawingml/2006/main">
              <a:ext uri="{FF2B5EF4-FFF2-40B4-BE49-F238E27FC236}">
                <a16:creationId xmlns:a16="http://schemas.microsoft.com/office/drawing/2014/main" id="{E4FA73E3-F87D-4488-A1F2-E90F50A9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91150"/>
            <a:ext cx="11087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6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672"/>
                </a:solidFill>
                <a:latin typeface="Arial"/>
                <a:ea typeface="Arial"/>
                <a:cs typeface="Arial"/>
              </a:rPr>
              <a:t>Ликлаб поддерживает склад востребованных узлов; наличие и совместимость конкретного P/N подтверждаются по запросу.</a:t>
            </a:r>
          </a:p>
        </p:txBody>
      </p:sp>
    </p:spTree>
    <p:extLst>
      <p:ext uri="{BB962C8B-B14F-4D97-AF65-F5344CB8AC3E}">
        <p14:creationId xmlns:p14="http://schemas.microsoft.com/office/powerpoint/2010/main" val="5983449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2026-08-27T09:36:15.6320000Z</dcterms:created>
  <dcterms:modified xsi:type="dcterms:W3CDTF">2026-08-27T09:36:15.6320000Z</dcterms:modified>
</coreProperties>
</file>